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097" autoAdjust="0"/>
  </p:normalViewPr>
  <p:slideViewPr>
    <p:cSldViewPr snapToGrid="0">
      <p:cViewPr varScale="1">
        <p:scale>
          <a:sx n="90" d="100"/>
          <a:sy n="90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F8E92-20DF-F947-BDC8-55A22118C077}">
      <dsp:nvSpPr>
        <dsp:cNvPr id="0" name=""/>
        <dsp:cNvSpPr/>
      </dsp:nvSpPr>
      <dsp:spPr>
        <a:xfrm>
          <a:off x="-5100328" y="-781640"/>
          <a:ext cx="6076309" cy="6076309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8A8E3-6ED4-BD44-A780-12CBC733A60D}">
      <dsp:nvSpPr>
        <dsp:cNvPr id="0" name=""/>
        <dsp:cNvSpPr/>
      </dsp:nvSpPr>
      <dsp:spPr>
        <a:xfrm>
          <a:off x="316588" y="205162"/>
          <a:ext cx="7924722" cy="4101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55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Gill Sans MT" panose="020B0502020104020203" pitchFamily="34" charset="77"/>
            </a:rPr>
            <a:t>Social network sites</a:t>
          </a:r>
          <a:endParaRPr lang="en-AU" sz="2200" kern="1200" dirty="0">
            <a:latin typeface="Gill Sans MT" panose="020B0502020104020203" pitchFamily="34" charset="77"/>
          </a:endParaRPr>
        </a:p>
      </dsp:txBody>
      <dsp:txXfrm>
        <a:off x="316588" y="205162"/>
        <a:ext cx="7924722" cy="410143"/>
      </dsp:txXfrm>
    </dsp:sp>
    <dsp:sp modelId="{D4C7415E-B991-7848-949C-B60FFC8E8731}">
      <dsp:nvSpPr>
        <dsp:cNvPr id="0" name=""/>
        <dsp:cNvSpPr/>
      </dsp:nvSpPr>
      <dsp:spPr>
        <a:xfrm>
          <a:off x="60248" y="153894"/>
          <a:ext cx="512679" cy="512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702CC-738B-A749-A4D6-D2B539A88497}">
      <dsp:nvSpPr>
        <dsp:cNvPr id="0" name=""/>
        <dsp:cNvSpPr/>
      </dsp:nvSpPr>
      <dsp:spPr>
        <a:xfrm>
          <a:off x="688011" y="820739"/>
          <a:ext cx="7553299" cy="410143"/>
        </a:xfrm>
        <a:prstGeom prst="rect">
          <a:avLst/>
        </a:prstGeom>
        <a:solidFill>
          <a:schemeClr val="accent4">
            <a:hueOff val="-535056"/>
            <a:satOff val="6615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55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Gill Sans MT" panose="020B0502020104020203" pitchFamily="34" charset="77"/>
            </a:rPr>
            <a:t>Wikis, blogs and product review sites</a:t>
          </a:r>
          <a:endParaRPr lang="en-AU" sz="2200" kern="1200">
            <a:latin typeface="Gill Sans MT" panose="020B0502020104020203" pitchFamily="34" charset="77"/>
          </a:endParaRPr>
        </a:p>
      </dsp:txBody>
      <dsp:txXfrm>
        <a:off x="688011" y="820739"/>
        <a:ext cx="7553299" cy="410143"/>
      </dsp:txXfrm>
    </dsp:sp>
    <dsp:sp modelId="{E4964B13-CAB1-D544-A70F-EE464C3FBF4F}">
      <dsp:nvSpPr>
        <dsp:cNvPr id="0" name=""/>
        <dsp:cNvSpPr/>
      </dsp:nvSpPr>
      <dsp:spPr>
        <a:xfrm>
          <a:off x="431671" y="769471"/>
          <a:ext cx="512679" cy="512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535056"/>
              <a:satOff val="6615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A96B0-9AF4-E947-9729-0C2AF5D11F5D}">
      <dsp:nvSpPr>
        <dsp:cNvPr id="0" name=""/>
        <dsp:cNvSpPr/>
      </dsp:nvSpPr>
      <dsp:spPr>
        <a:xfrm>
          <a:off x="891548" y="1435864"/>
          <a:ext cx="7349762" cy="410143"/>
        </a:xfrm>
        <a:prstGeom prst="rect">
          <a:avLst/>
        </a:prstGeom>
        <a:solidFill>
          <a:schemeClr val="accent4">
            <a:hueOff val="-1070112"/>
            <a:satOff val="13230"/>
            <a:lumOff val="-43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55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Gill Sans MT" panose="020B0502020104020203" pitchFamily="34" charset="77"/>
            </a:rPr>
            <a:t>Forums</a:t>
          </a:r>
          <a:endParaRPr lang="en-AU" sz="2200" kern="1200">
            <a:latin typeface="Gill Sans MT" panose="020B0502020104020203" pitchFamily="34" charset="77"/>
          </a:endParaRPr>
        </a:p>
      </dsp:txBody>
      <dsp:txXfrm>
        <a:off x="891548" y="1435864"/>
        <a:ext cx="7349762" cy="410143"/>
      </dsp:txXfrm>
    </dsp:sp>
    <dsp:sp modelId="{716C4D66-CD10-1943-86E8-18F226042382}">
      <dsp:nvSpPr>
        <dsp:cNvPr id="0" name=""/>
        <dsp:cNvSpPr/>
      </dsp:nvSpPr>
      <dsp:spPr>
        <a:xfrm>
          <a:off x="635208" y="1384596"/>
          <a:ext cx="512679" cy="512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070112"/>
              <a:satOff val="13230"/>
              <a:lumOff val="-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43BCB-9F19-8441-AD25-DAC9218F243C}">
      <dsp:nvSpPr>
        <dsp:cNvPr id="0" name=""/>
        <dsp:cNvSpPr/>
      </dsp:nvSpPr>
      <dsp:spPr>
        <a:xfrm>
          <a:off x="956536" y="2051442"/>
          <a:ext cx="7284774" cy="410143"/>
        </a:xfrm>
        <a:prstGeom prst="rect">
          <a:avLst/>
        </a:prstGeom>
        <a:solidFill>
          <a:schemeClr val="accent4">
            <a:hueOff val="-1605168"/>
            <a:satOff val="19845"/>
            <a:lumOff val="-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55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Gill Sans MT" panose="020B0502020104020203" pitchFamily="34" charset="77"/>
            </a:rPr>
            <a:t>Media sharing</a:t>
          </a:r>
          <a:endParaRPr lang="en-AU" sz="2200" kern="1200">
            <a:latin typeface="Gill Sans MT" panose="020B0502020104020203" pitchFamily="34" charset="77"/>
          </a:endParaRPr>
        </a:p>
      </dsp:txBody>
      <dsp:txXfrm>
        <a:off x="956536" y="2051442"/>
        <a:ext cx="7284774" cy="410143"/>
      </dsp:txXfrm>
    </dsp:sp>
    <dsp:sp modelId="{842A04E6-7816-1141-B586-093DE449B3E9}">
      <dsp:nvSpPr>
        <dsp:cNvPr id="0" name=""/>
        <dsp:cNvSpPr/>
      </dsp:nvSpPr>
      <dsp:spPr>
        <a:xfrm>
          <a:off x="700196" y="2000174"/>
          <a:ext cx="512679" cy="512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605168"/>
              <a:satOff val="1984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BBBC1-E3A8-4D4D-B274-32BF9436F1CC}">
      <dsp:nvSpPr>
        <dsp:cNvPr id="0" name=""/>
        <dsp:cNvSpPr/>
      </dsp:nvSpPr>
      <dsp:spPr>
        <a:xfrm>
          <a:off x="891548" y="2667019"/>
          <a:ext cx="7349762" cy="410143"/>
        </a:xfrm>
        <a:prstGeom prst="rect">
          <a:avLst/>
        </a:prstGeom>
        <a:solidFill>
          <a:schemeClr val="accent4">
            <a:hueOff val="-2140224"/>
            <a:satOff val="26460"/>
            <a:lumOff val="-86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55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Gill Sans MT" panose="020B0502020104020203" pitchFamily="34" charset="77"/>
            </a:rPr>
            <a:t>Crowdsourcing </a:t>
          </a:r>
          <a:endParaRPr lang="en-AU" sz="2200" kern="1200">
            <a:latin typeface="Gill Sans MT" panose="020B0502020104020203" pitchFamily="34" charset="77"/>
          </a:endParaRPr>
        </a:p>
      </dsp:txBody>
      <dsp:txXfrm>
        <a:off x="891548" y="2667019"/>
        <a:ext cx="7349762" cy="410143"/>
      </dsp:txXfrm>
    </dsp:sp>
    <dsp:sp modelId="{43DF4D51-79FC-A74A-8428-61B0C054AC7E}">
      <dsp:nvSpPr>
        <dsp:cNvPr id="0" name=""/>
        <dsp:cNvSpPr/>
      </dsp:nvSpPr>
      <dsp:spPr>
        <a:xfrm>
          <a:off x="635208" y="2615751"/>
          <a:ext cx="512679" cy="512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140224"/>
              <a:satOff val="26460"/>
              <a:lumOff val="-8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1EDA9-0ECD-634E-94FF-B7E675BFE4D1}">
      <dsp:nvSpPr>
        <dsp:cNvPr id="0" name=""/>
        <dsp:cNvSpPr/>
      </dsp:nvSpPr>
      <dsp:spPr>
        <a:xfrm>
          <a:off x="688011" y="3282144"/>
          <a:ext cx="7553299" cy="410143"/>
        </a:xfrm>
        <a:prstGeom prst="rect">
          <a:avLst/>
        </a:prstGeom>
        <a:solidFill>
          <a:schemeClr val="accent4">
            <a:hueOff val="-2675280"/>
            <a:satOff val="33075"/>
            <a:lumOff val="-107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55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Gill Sans MT" panose="020B0502020104020203" pitchFamily="34" charset="77"/>
            </a:rPr>
            <a:t>Virtual worlds </a:t>
          </a:r>
          <a:endParaRPr lang="en-AU" sz="2200" kern="1200">
            <a:latin typeface="Gill Sans MT" panose="020B0502020104020203" pitchFamily="34" charset="77"/>
          </a:endParaRPr>
        </a:p>
      </dsp:txBody>
      <dsp:txXfrm>
        <a:off x="688011" y="3282144"/>
        <a:ext cx="7553299" cy="410143"/>
      </dsp:txXfrm>
    </dsp:sp>
    <dsp:sp modelId="{C52C0EFD-7573-2E46-9358-5D91A4A8929B}">
      <dsp:nvSpPr>
        <dsp:cNvPr id="0" name=""/>
        <dsp:cNvSpPr/>
      </dsp:nvSpPr>
      <dsp:spPr>
        <a:xfrm>
          <a:off x="431671" y="3230876"/>
          <a:ext cx="512679" cy="512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5280"/>
              <a:satOff val="33075"/>
              <a:lumOff val="-107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8B2E5-207F-584D-ACBA-835AE5A798C5}">
      <dsp:nvSpPr>
        <dsp:cNvPr id="0" name=""/>
        <dsp:cNvSpPr/>
      </dsp:nvSpPr>
      <dsp:spPr>
        <a:xfrm>
          <a:off x="316588" y="3897721"/>
          <a:ext cx="7924722" cy="410143"/>
        </a:xfrm>
        <a:prstGeom prst="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55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Gill Sans MT" panose="020B0502020104020203" pitchFamily="34" charset="77"/>
            </a:rPr>
            <a:t>Travel Podcasts</a:t>
          </a:r>
          <a:endParaRPr lang="en-AU" sz="2200" kern="1200">
            <a:latin typeface="Gill Sans MT" panose="020B0502020104020203" pitchFamily="34" charset="77"/>
          </a:endParaRPr>
        </a:p>
      </dsp:txBody>
      <dsp:txXfrm>
        <a:off x="316588" y="3897721"/>
        <a:ext cx="7924722" cy="410143"/>
      </dsp:txXfrm>
    </dsp:sp>
    <dsp:sp modelId="{B5D61A80-A9A6-F548-A751-CC197A4188ED}">
      <dsp:nvSpPr>
        <dsp:cNvPr id="0" name=""/>
        <dsp:cNvSpPr/>
      </dsp:nvSpPr>
      <dsp:spPr>
        <a:xfrm>
          <a:off x="60248" y="3846453"/>
          <a:ext cx="512679" cy="512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6BF12-B0C1-DF4E-8403-688E3E096848}">
      <dsp:nvSpPr>
        <dsp:cNvPr id="0" name=""/>
        <dsp:cNvSpPr/>
      </dsp:nvSpPr>
      <dsp:spPr>
        <a:xfrm>
          <a:off x="45751" y="574"/>
          <a:ext cx="1898604" cy="11391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ill Sans MT" panose="020B0502020104020203" pitchFamily="34" charset="77"/>
            </a:rPr>
            <a:t>Universal</a:t>
          </a:r>
        </a:p>
      </dsp:txBody>
      <dsp:txXfrm>
        <a:off x="45751" y="574"/>
        <a:ext cx="1898604" cy="1139162"/>
      </dsp:txXfrm>
    </dsp:sp>
    <dsp:sp modelId="{2EFD6A2C-ADB0-F143-9F3F-76CB420935F7}">
      <dsp:nvSpPr>
        <dsp:cNvPr id="0" name=""/>
        <dsp:cNvSpPr/>
      </dsp:nvSpPr>
      <dsp:spPr>
        <a:xfrm>
          <a:off x="2134216" y="574"/>
          <a:ext cx="1898604" cy="1139162"/>
        </a:xfrm>
        <a:prstGeom prst="rect">
          <a:avLst/>
        </a:prstGeom>
        <a:solidFill>
          <a:schemeClr val="accent4">
            <a:hueOff val="-1070112"/>
            <a:satOff val="13230"/>
            <a:lumOff val="-43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anose="020B0502020104020203" pitchFamily="34" charset="77"/>
            </a:rPr>
            <a:t>Professional</a:t>
          </a:r>
        </a:p>
      </dsp:txBody>
      <dsp:txXfrm>
        <a:off x="2134216" y="574"/>
        <a:ext cx="1898604" cy="1139162"/>
      </dsp:txXfrm>
    </dsp:sp>
    <dsp:sp modelId="{BE52CDA7-B501-7A45-88C3-A7BE0750022E}">
      <dsp:nvSpPr>
        <dsp:cNvPr id="0" name=""/>
        <dsp:cNvSpPr/>
      </dsp:nvSpPr>
      <dsp:spPr>
        <a:xfrm>
          <a:off x="4222681" y="574"/>
          <a:ext cx="1898604" cy="1139162"/>
        </a:xfrm>
        <a:prstGeom prst="rect">
          <a:avLst/>
        </a:prstGeom>
        <a:solidFill>
          <a:schemeClr val="accent4">
            <a:hueOff val="-2140224"/>
            <a:satOff val="26460"/>
            <a:lumOff val="-86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ill Sans MT" panose="020B0502020104020203" pitchFamily="34" charset="77"/>
            </a:rPr>
            <a:t>Regional</a:t>
          </a:r>
          <a:endParaRPr lang="en-US" sz="2000" kern="1200" dirty="0">
            <a:latin typeface="Gill Sans MT" panose="020B0502020104020203" pitchFamily="34" charset="77"/>
          </a:endParaRPr>
        </a:p>
      </dsp:txBody>
      <dsp:txXfrm>
        <a:off x="4222681" y="574"/>
        <a:ext cx="1898604" cy="1139162"/>
      </dsp:txXfrm>
    </dsp:sp>
    <dsp:sp modelId="{80E7710E-CE87-9B4B-BA49-7B71ABA42933}">
      <dsp:nvSpPr>
        <dsp:cNvPr id="0" name=""/>
        <dsp:cNvSpPr/>
      </dsp:nvSpPr>
      <dsp:spPr>
        <a:xfrm>
          <a:off x="6311146" y="574"/>
          <a:ext cx="1898604" cy="1139162"/>
        </a:xfrm>
        <a:prstGeom prst="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anose="020B0502020104020203" pitchFamily="34" charset="77"/>
            </a:rPr>
            <a:t>Niche</a:t>
          </a:r>
        </a:p>
      </dsp:txBody>
      <dsp:txXfrm>
        <a:off x="6311146" y="574"/>
        <a:ext cx="1898604" cy="11391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B9831-4AFF-9D44-9BDD-1397338E535F}">
      <dsp:nvSpPr>
        <dsp:cNvPr id="0" name=""/>
        <dsp:cNvSpPr/>
      </dsp:nvSpPr>
      <dsp:spPr>
        <a:xfrm>
          <a:off x="-5102357" y="-781640"/>
          <a:ext cx="6076309" cy="6076309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D1B49-AB16-CE45-8772-4F3DE199F09E}">
      <dsp:nvSpPr>
        <dsp:cNvPr id="0" name=""/>
        <dsp:cNvSpPr/>
      </dsp:nvSpPr>
      <dsp:spPr>
        <a:xfrm>
          <a:off x="426031" y="281973"/>
          <a:ext cx="7813250" cy="5643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92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Gill Sans MT" panose="020B0502020104020203" pitchFamily="34" charset="77"/>
            </a:rPr>
            <a:t>Traditional blogs </a:t>
          </a:r>
          <a:endParaRPr lang="en-AU" sz="3000" kern="1200">
            <a:latin typeface="Gill Sans MT" panose="020B0502020104020203" pitchFamily="34" charset="77"/>
          </a:endParaRPr>
        </a:p>
      </dsp:txBody>
      <dsp:txXfrm>
        <a:off x="426031" y="281973"/>
        <a:ext cx="7813250" cy="564309"/>
      </dsp:txXfrm>
    </dsp:sp>
    <dsp:sp modelId="{C51AAA83-1080-6B40-BCC8-29D96354CAA5}">
      <dsp:nvSpPr>
        <dsp:cNvPr id="0" name=""/>
        <dsp:cNvSpPr/>
      </dsp:nvSpPr>
      <dsp:spPr>
        <a:xfrm>
          <a:off x="73338" y="211435"/>
          <a:ext cx="705386" cy="705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0F990-3DA5-EC4D-BA7A-575A06AB86FF}">
      <dsp:nvSpPr>
        <dsp:cNvPr id="0" name=""/>
        <dsp:cNvSpPr/>
      </dsp:nvSpPr>
      <dsp:spPr>
        <a:xfrm>
          <a:off x="830398" y="1128166"/>
          <a:ext cx="7408883" cy="564309"/>
        </a:xfrm>
        <a:prstGeom prst="rect">
          <a:avLst/>
        </a:prstGeom>
        <a:solidFill>
          <a:schemeClr val="accent4">
            <a:hueOff val="-802584"/>
            <a:satOff val="9922"/>
            <a:lumOff val="-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92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Gill Sans MT" panose="020B0502020104020203" pitchFamily="34" charset="77"/>
            </a:rPr>
            <a:t>Microblogs </a:t>
          </a:r>
          <a:endParaRPr lang="en-AU" sz="3000" kern="1200">
            <a:latin typeface="Gill Sans MT" panose="020B0502020104020203" pitchFamily="34" charset="77"/>
          </a:endParaRPr>
        </a:p>
      </dsp:txBody>
      <dsp:txXfrm>
        <a:off x="830398" y="1128166"/>
        <a:ext cx="7408883" cy="564309"/>
      </dsp:txXfrm>
    </dsp:sp>
    <dsp:sp modelId="{026F6C4A-0221-7D44-B934-AAB66CA3FE03}">
      <dsp:nvSpPr>
        <dsp:cNvPr id="0" name=""/>
        <dsp:cNvSpPr/>
      </dsp:nvSpPr>
      <dsp:spPr>
        <a:xfrm>
          <a:off x="477705" y="1057628"/>
          <a:ext cx="705386" cy="705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02584"/>
              <a:satOff val="9922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A6469-6D57-BA4D-9C2E-7700F79FE3B4}">
      <dsp:nvSpPr>
        <dsp:cNvPr id="0" name=""/>
        <dsp:cNvSpPr/>
      </dsp:nvSpPr>
      <dsp:spPr>
        <a:xfrm>
          <a:off x="954506" y="1974359"/>
          <a:ext cx="7284774" cy="564309"/>
        </a:xfrm>
        <a:prstGeom prst="rect">
          <a:avLst/>
        </a:prstGeom>
        <a:solidFill>
          <a:schemeClr val="accent4">
            <a:hueOff val="-1605168"/>
            <a:satOff val="19845"/>
            <a:lumOff val="-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92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Gill Sans MT" panose="020B0502020104020203" pitchFamily="34" charset="77"/>
            </a:rPr>
            <a:t>Multi-author blogs </a:t>
          </a:r>
          <a:endParaRPr lang="en-AU" sz="3000" kern="1200">
            <a:latin typeface="Gill Sans MT" panose="020B0502020104020203" pitchFamily="34" charset="77"/>
          </a:endParaRPr>
        </a:p>
      </dsp:txBody>
      <dsp:txXfrm>
        <a:off x="954506" y="1974359"/>
        <a:ext cx="7284774" cy="564309"/>
      </dsp:txXfrm>
    </dsp:sp>
    <dsp:sp modelId="{5E26A05D-5532-4D46-919F-A49176A113B6}">
      <dsp:nvSpPr>
        <dsp:cNvPr id="0" name=""/>
        <dsp:cNvSpPr/>
      </dsp:nvSpPr>
      <dsp:spPr>
        <a:xfrm>
          <a:off x="601813" y="1903820"/>
          <a:ext cx="705386" cy="705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605168"/>
              <a:satOff val="1984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1D8FD-C634-D848-9451-567486716C94}">
      <dsp:nvSpPr>
        <dsp:cNvPr id="0" name=""/>
        <dsp:cNvSpPr/>
      </dsp:nvSpPr>
      <dsp:spPr>
        <a:xfrm>
          <a:off x="830398" y="2820552"/>
          <a:ext cx="7408883" cy="564309"/>
        </a:xfrm>
        <a:prstGeom prst="rect">
          <a:avLst/>
        </a:prstGeom>
        <a:solidFill>
          <a:schemeClr val="accent4">
            <a:hueOff val="-2407752"/>
            <a:satOff val="29768"/>
            <a:lumOff val="-97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92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Gill Sans MT" panose="020B0502020104020203" pitchFamily="34" charset="77"/>
            </a:rPr>
            <a:t>Video blogs</a:t>
          </a:r>
          <a:endParaRPr lang="en-AU" sz="3000" kern="1200">
            <a:latin typeface="Gill Sans MT" panose="020B0502020104020203" pitchFamily="34" charset="77"/>
          </a:endParaRPr>
        </a:p>
      </dsp:txBody>
      <dsp:txXfrm>
        <a:off x="830398" y="2820552"/>
        <a:ext cx="7408883" cy="564309"/>
      </dsp:txXfrm>
    </dsp:sp>
    <dsp:sp modelId="{270CE828-92A8-4347-A247-E942FE65F97A}">
      <dsp:nvSpPr>
        <dsp:cNvPr id="0" name=""/>
        <dsp:cNvSpPr/>
      </dsp:nvSpPr>
      <dsp:spPr>
        <a:xfrm>
          <a:off x="477705" y="2750013"/>
          <a:ext cx="705386" cy="705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407752"/>
              <a:satOff val="29768"/>
              <a:lumOff val="-9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EC067-6D86-C944-9D32-47A3C9B6E185}">
      <dsp:nvSpPr>
        <dsp:cNvPr id="0" name=""/>
        <dsp:cNvSpPr/>
      </dsp:nvSpPr>
      <dsp:spPr>
        <a:xfrm>
          <a:off x="426031" y="3666744"/>
          <a:ext cx="7813250" cy="564309"/>
        </a:xfrm>
        <a:prstGeom prst="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92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Gill Sans MT" panose="020B0502020104020203" pitchFamily="34" charset="77"/>
            </a:rPr>
            <a:t>Curated blogs</a:t>
          </a:r>
          <a:endParaRPr lang="en-AU" sz="3000" kern="1200">
            <a:latin typeface="Gill Sans MT" panose="020B0502020104020203" pitchFamily="34" charset="77"/>
          </a:endParaRPr>
        </a:p>
      </dsp:txBody>
      <dsp:txXfrm>
        <a:off x="426031" y="3666744"/>
        <a:ext cx="7813250" cy="564309"/>
      </dsp:txXfrm>
    </dsp:sp>
    <dsp:sp modelId="{E6817B88-EFA7-9F4F-8920-1FBC19E104B5}">
      <dsp:nvSpPr>
        <dsp:cNvPr id="0" name=""/>
        <dsp:cNvSpPr/>
      </dsp:nvSpPr>
      <dsp:spPr>
        <a:xfrm>
          <a:off x="73338" y="3596206"/>
          <a:ext cx="705386" cy="705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0B6BC-D167-3F40-910E-8E9DB2A3AD37}">
      <dsp:nvSpPr>
        <dsp:cNvPr id="0" name=""/>
        <dsp:cNvSpPr/>
      </dsp:nvSpPr>
      <dsp:spPr>
        <a:xfrm>
          <a:off x="2763463" y="-58749"/>
          <a:ext cx="1686672" cy="109633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Marketing &amp; Sales</a:t>
          </a:r>
        </a:p>
      </dsp:txBody>
      <dsp:txXfrm>
        <a:off x="2816982" y="-5230"/>
        <a:ext cx="1579634" cy="989298"/>
      </dsp:txXfrm>
    </dsp:sp>
    <dsp:sp modelId="{3BA03A1F-0DB9-864E-879F-FB26928CD970}">
      <dsp:nvSpPr>
        <dsp:cNvPr id="0" name=""/>
        <dsp:cNvSpPr/>
      </dsp:nvSpPr>
      <dsp:spPr>
        <a:xfrm>
          <a:off x="1774997" y="489418"/>
          <a:ext cx="3663605" cy="3663605"/>
        </a:xfrm>
        <a:custGeom>
          <a:avLst/>
          <a:gdLst/>
          <a:ahLst/>
          <a:cxnLst/>
          <a:rect l="0" t="0" r="0" b="0"/>
          <a:pathLst>
            <a:path>
              <a:moveTo>
                <a:pt x="2682204" y="209360"/>
              </a:moveTo>
              <a:arcTo wR="1831802" hR="1831802" stAng="17859674" swAng="147751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E1C4E-50D2-EE49-A90C-8CBB6F6E62B4}">
      <dsp:nvSpPr>
        <dsp:cNvPr id="0" name=""/>
        <dsp:cNvSpPr/>
      </dsp:nvSpPr>
      <dsp:spPr>
        <a:xfrm>
          <a:off x="4505611" y="1206994"/>
          <a:ext cx="1686672" cy="1096336"/>
        </a:xfrm>
        <a:prstGeom prst="roundRect">
          <a:avLst/>
        </a:prstGeom>
        <a:gradFill rotWithShape="0">
          <a:gsLst>
            <a:gs pos="0">
              <a:schemeClr val="accent4">
                <a:hueOff val="-802584"/>
                <a:satOff val="9922"/>
                <a:lumOff val="-3235"/>
                <a:alphaOff val="0"/>
                <a:tint val="50000"/>
                <a:satMod val="300000"/>
              </a:schemeClr>
            </a:gs>
            <a:gs pos="35000">
              <a:schemeClr val="accent4">
                <a:hueOff val="-802584"/>
                <a:satOff val="9922"/>
                <a:lumOff val="-3235"/>
                <a:alphaOff val="0"/>
                <a:tint val="37000"/>
                <a:satMod val="300000"/>
              </a:schemeClr>
            </a:gs>
            <a:gs pos="100000">
              <a:schemeClr val="accent4">
                <a:hueOff val="-802584"/>
                <a:satOff val="9922"/>
                <a:lumOff val="-32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Market Intelligence</a:t>
          </a:r>
        </a:p>
      </dsp:txBody>
      <dsp:txXfrm>
        <a:off x="4559130" y="1260513"/>
        <a:ext cx="1579634" cy="989298"/>
      </dsp:txXfrm>
    </dsp:sp>
    <dsp:sp modelId="{64819BCD-7D48-A242-9A02-01AE2595C487}">
      <dsp:nvSpPr>
        <dsp:cNvPr id="0" name=""/>
        <dsp:cNvSpPr/>
      </dsp:nvSpPr>
      <dsp:spPr>
        <a:xfrm>
          <a:off x="1774997" y="489418"/>
          <a:ext cx="3663605" cy="3663605"/>
        </a:xfrm>
        <a:custGeom>
          <a:avLst/>
          <a:gdLst/>
          <a:ahLst/>
          <a:cxnLst/>
          <a:rect l="0" t="0" r="0" b="0"/>
          <a:pathLst>
            <a:path>
              <a:moveTo>
                <a:pt x="3663587" y="1823767"/>
              </a:moveTo>
              <a:arcTo wR="1831802" hR="1831802" stAng="21584920" swAng="1835482"/>
            </a:path>
          </a:pathLst>
        </a:custGeom>
        <a:noFill/>
        <a:ln w="9525" cap="flat" cmpd="sng" algn="ctr">
          <a:solidFill>
            <a:schemeClr val="accent4">
              <a:hueOff val="-802584"/>
              <a:satOff val="9922"/>
              <a:lumOff val="-3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A6980-D6CA-4B47-9E64-82611ADFE658}">
      <dsp:nvSpPr>
        <dsp:cNvPr id="0" name=""/>
        <dsp:cNvSpPr/>
      </dsp:nvSpPr>
      <dsp:spPr>
        <a:xfrm>
          <a:off x="3840170" y="3255012"/>
          <a:ext cx="1686672" cy="1096336"/>
        </a:xfrm>
        <a:prstGeom prst="roundRect">
          <a:avLst/>
        </a:prstGeom>
        <a:gradFill rotWithShape="0">
          <a:gsLst>
            <a:gs pos="0">
              <a:schemeClr val="accent4">
                <a:hueOff val="-1605168"/>
                <a:satOff val="19845"/>
                <a:lumOff val="-6470"/>
                <a:alphaOff val="0"/>
                <a:tint val="50000"/>
                <a:satMod val="300000"/>
              </a:schemeClr>
            </a:gs>
            <a:gs pos="35000">
              <a:schemeClr val="accent4">
                <a:hueOff val="-1605168"/>
                <a:satOff val="19845"/>
                <a:lumOff val="-6470"/>
                <a:alphaOff val="0"/>
                <a:tint val="37000"/>
                <a:satMod val="300000"/>
              </a:schemeClr>
            </a:gs>
            <a:gs pos="100000">
              <a:schemeClr val="accent4">
                <a:hueOff val="-1605168"/>
                <a:satOff val="19845"/>
                <a:lumOff val="-647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Customer Service</a:t>
          </a:r>
        </a:p>
      </dsp:txBody>
      <dsp:txXfrm>
        <a:off x="3893689" y="3308531"/>
        <a:ext cx="1579634" cy="989298"/>
      </dsp:txXfrm>
    </dsp:sp>
    <dsp:sp modelId="{9E22F742-853C-2C4F-8651-E5E6C83866E1}">
      <dsp:nvSpPr>
        <dsp:cNvPr id="0" name=""/>
        <dsp:cNvSpPr/>
      </dsp:nvSpPr>
      <dsp:spPr>
        <a:xfrm>
          <a:off x="1774997" y="489418"/>
          <a:ext cx="3663605" cy="3663605"/>
        </a:xfrm>
        <a:custGeom>
          <a:avLst/>
          <a:gdLst/>
          <a:ahLst/>
          <a:cxnLst/>
          <a:rect l="0" t="0" r="0" b="0"/>
          <a:pathLst>
            <a:path>
              <a:moveTo>
                <a:pt x="2060543" y="3649267"/>
              </a:moveTo>
              <a:arcTo wR="1831802" hR="1831802" stAng="4969599" swAng="860802"/>
            </a:path>
          </a:pathLst>
        </a:custGeom>
        <a:noFill/>
        <a:ln w="9525" cap="flat" cmpd="sng" algn="ctr">
          <a:solidFill>
            <a:schemeClr val="accent4">
              <a:hueOff val="-1605168"/>
              <a:satOff val="19845"/>
              <a:lumOff val="-6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FD7E6-62F1-BF46-852B-B498C495CE2C}">
      <dsp:nvSpPr>
        <dsp:cNvPr id="0" name=""/>
        <dsp:cNvSpPr/>
      </dsp:nvSpPr>
      <dsp:spPr>
        <a:xfrm>
          <a:off x="1686757" y="3255012"/>
          <a:ext cx="1686672" cy="1096336"/>
        </a:xfrm>
        <a:prstGeom prst="roundRect">
          <a:avLst/>
        </a:prstGeom>
        <a:gradFill rotWithShape="0">
          <a:gsLst>
            <a:gs pos="0">
              <a:schemeClr val="accent4">
                <a:hueOff val="-2407752"/>
                <a:satOff val="29768"/>
                <a:lumOff val="-9704"/>
                <a:alphaOff val="0"/>
                <a:tint val="50000"/>
                <a:satMod val="300000"/>
              </a:schemeClr>
            </a:gs>
            <a:gs pos="35000">
              <a:schemeClr val="accent4">
                <a:hueOff val="-2407752"/>
                <a:satOff val="29768"/>
                <a:lumOff val="-9704"/>
                <a:alphaOff val="0"/>
                <a:tint val="37000"/>
                <a:satMod val="300000"/>
              </a:schemeClr>
            </a:gs>
            <a:gs pos="100000">
              <a:schemeClr val="accent4">
                <a:hueOff val="-2407752"/>
                <a:satOff val="29768"/>
                <a:lumOff val="-97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Reputation Management</a:t>
          </a:r>
        </a:p>
      </dsp:txBody>
      <dsp:txXfrm>
        <a:off x="1740276" y="3308531"/>
        <a:ext cx="1579634" cy="989298"/>
      </dsp:txXfrm>
    </dsp:sp>
    <dsp:sp modelId="{2165C34F-622B-114B-8BA9-7D72195B8815}">
      <dsp:nvSpPr>
        <dsp:cNvPr id="0" name=""/>
        <dsp:cNvSpPr/>
      </dsp:nvSpPr>
      <dsp:spPr>
        <a:xfrm>
          <a:off x="1774997" y="489418"/>
          <a:ext cx="3663605" cy="3663605"/>
        </a:xfrm>
        <a:custGeom>
          <a:avLst/>
          <a:gdLst/>
          <a:ahLst/>
          <a:cxnLst/>
          <a:rect l="0" t="0" r="0" b="0"/>
          <a:pathLst>
            <a:path>
              <a:moveTo>
                <a:pt x="250878" y="2757102"/>
              </a:moveTo>
              <a:arcTo wR="1831802" hR="1831802" stAng="8979599" swAng="1835482"/>
            </a:path>
          </a:pathLst>
        </a:custGeom>
        <a:noFill/>
        <a:ln w="9525" cap="flat" cmpd="sng" algn="ctr">
          <a:solidFill>
            <a:schemeClr val="accent4">
              <a:hueOff val="-2407752"/>
              <a:satOff val="29768"/>
              <a:lumOff val="-9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63156-6CC4-5F44-988B-D29230B5CB83}">
      <dsp:nvSpPr>
        <dsp:cNvPr id="0" name=""/>
        <dsp:cNvSpPr/>
      </dsp:nvSpPr>
      <dsp:spPr>
        <a:xfrm>
          <a:off x="1021315" y="1206994"/>
          <a:ext cx="1686672" cy="1096336"/>
        </a:xfrm>
        <a:prstGeom prst="roundRect">
          <a:avLst/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tint val="50000"/>
                <a:satMod val="300000"/>
              </a:schemeClr>
            </a:gs>
            <a:gs pos="35000">
              <a:schemeClr val="accent4">
                <a:hueOff val="-3210336"/>
                <a:satOff val="39690"/>
                <a:lumOff val="-12939"/>
                <a:alphaOff val="0"/>
                <a:tint val="37000"/>
                <a:satMod val="300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Recruitment and Partnerships</a:t>
          </a:r>
        </a:p>
      </dsp:txBody>
      <dsp:txXfrm>
        <a:off x="1074834" y="1260513"/>
        <a:ext cx="1579634" cy="989298"/>
      </dsp:txXfrm>
    </dsp:sp>
    <dsp:sp modelId="{AED3E0F6-9064-7042-955A-0C87B0E4E805}">
      <dsp:nvSpPr>
        <dsp:cNvPr id="0" name=""/>
        <dsp:cNvSpPr/>
      </dsp:nvSpPr>
      <dsp:spPr>
        <a:xfrm>
          <a:off x="1774997" y="489418"/>
          <a:ext cx="3663605" cy="3663605"/>
        </a:xfrm>
        <a:custGeom>
          <a:avLst/>
          <a:gdLst/>
          <a:ahLst/>
          <a:cxnLst/>
          <a:rect l="0" t="0" r="0" b="0"/>
          <a:pathLst>
            <a:path>
              <a:moveTo>
                <a:pt x="382702" y="711262"/>
              </a:moveTo>
              <a:arcTo wR="1831802" hR="1831802" stAng="13062815" swAng="1477511"/>
            </a:path>
          </a:pathLst>
        </a:custGeom>
        <a:noFill/>
        <a:ln w="9525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5DC1-D3DC-3549-8C49-1BF7E5F37177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109C2-4237-B942-B5BB-CBA8C17BD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63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Template">
  <a:themeElements>
    <a:clrScheme name="Custom 5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657797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1272</Words>
  <Application>Microsoft Office PowerPoint</Application>
  <PresentationFormat>On-screen Show (4:3)</PresentationFormat>
  <Paragraphs>246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Narrow</vt:lpstr>
      <vt:lpstr>Avenir Next Condensed Demi Bold</vt:lpstr>
      <vt:lpstr>Avenir Next Condensed Medium</vt:lpstr>
      <vt:lpstr>Calibri</vt:lpstr>
      <vt:lpstr>Gill Sans MT</vt:lpstr>
      <vt:lpstr>Myriad Pro</vt:lpstr>
      <vt:lpstr>Times New Roman</vt:lpstr>
      <vt:lpstr>Wingdings</vt:lpstr>
      <vt:lpstr>Template</vt:lpstr>
      <vt:lpstr>PowerPoint Presentation</vt:lpstr>
      <vt:lpstr>Chapter 5</vt:lpstr>
      <vt:lpstr>Chapter 5 Learning Objectives</vt:lpstr>
      <vt:lpstr>Key Concepts</vt:lpstr>
      <vt:lpstr>PowerPoint Presentation</vt:lpstr>
      <vt:lpstr>FIGURE 5.2 The Social Media Landscape</vt:lpstr>
      <vt:lpstr>Western and Chinese Social Media Platforms </vt:lpstr>
      <vt:lpstr>PowerPoint Presentation</vt:lpstr>
      <vt:lpstr>Characteristics of eWOM</vt:lpstr>
      <vt:lpstr>PowerPoint Presentation</vt:lpstr>
      <vt:lpstr>PowerPoint Presentation</vt:lpstr>
      <vt:lpstr>Social Media Platforms in Tourism</vt:lpstr>
      <vt:lpstr>Social Network Sites</vt:lpstr>
      <vt:lpstr>Wikis, Blogs and Product Review Sites</vt:lpstr>
      <vt:lpstr>Types of Blogs</vt:lpstr>
      <vt:lpstr>Other Social Media Platforms</vt:lpstr>
      <vt:lpstr>PowerPoint Presentation</vt:lpstr>
      <vt:lpstr>Strategic use of different media</vt:lpstr>
      <vt:lpstr>Strategic Applications of Social Media</vt:lpstr>
      <vt:lpstr>Discussion Questions</vt:lpstr>
      <vt:lpstr>Discussion Questions</vt:lpstr>
      <vt:lpstr>Useful Websites</vt:lpstr>
      <vt:lpstr>Case Study Wechat (Weixin)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uqpbenck</dc:creator>
  <cp:lastModifiedBy>Emma McCann</cp:lastModifiedBy>
  <cp:revision>33</cp:revision>
  <dcterms:created xsi:type="dcterms:W3CDTF">2014-03-11T00:39:50Z</dcterms:created>
  <dcterms:modified xsi:type="dcterms:W3CDTF">2019-08-12T11:42:38Z</dcterms:modified>
</cp:coreProperties>
</file>