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6" r:id="rId2"/>
    <p:sldId id="258" r:id="rId3"/>
    <p:sldId id="259" r:id="rId4"/>
    <p:sldId id="289" r:id="rId5"/>
    <p:sldId id="292" r:id="rId6"/>
    <p:sldId id="291" r:id="rId7"/>
    <p:sldId id="293" r:id="rId8"/>
    <p:sldId id="294" r:id="rId9"/>
    <p:sldId id="295" r:id="rId10"/>
    <p:sldId id="30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5" r:id="rId21"/>
    <p:sldId id="290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9"/>
    <p:restoredTop sz="94097" autoAdjust="0"/>
  </p:normalViewPr>
  <p:slideViewPr>
    <p:cSldViewPr snapToGrid="0">
      <p:cViewPr varScale="1">
        <p:scale>
          <a:sx n="76" d="100"/>
          <a:sy n="76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5DC1-D3DC-3549-8C49-1BF7E5F3717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109C2-4237-B942-B5BB-CBA8C17BD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6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25811B-CE87-8E4C-A07E-B76FE0B6F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8580DE-1C3E-9248-ADEB-9EE6B5A509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40" y="5356351"/>
            <a:ext cx="1543026" cy="44868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0" y="1359521"/>
            <a:ext cx="845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 Edition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Tourism Information Technology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378988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PIERRE J. BENCKENDORFF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ZHENG XIANG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schemeClr val="bg1"/>
                </a:solidFill>
                <a:latin typeface="Gill Sans MT" panose="020B0502020104020203" pitchFamily="34" charset="77"/>
                <a:cs typeface="Arial"/>
              </a:rPr>
              <a:t>PAULINE J. SHELDON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87D376-6618-284C-8563-B2B014897252}"/>
              </a:ext>
            </a:extLst>
          </p:cNvPr>
          <p:cNvGrpSpPr/>
          <p:nvPr userDrawn="1"/>
        </p:nvGrpSpPr>
        <p:grpSpPr>
          <a:xfrm>
            <a:off x="0" y="347312"/>
            <a:ext cx="9144000" cy="371679"/>
            <a:chOff x="0" y="454274"/>
            <a:chExt cx="9144000" cy="371679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3A39C1-539A-4844-9373-2FB274ECC1D3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01FA3E-B282-D642-A5CD-5BAD957140DB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15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2981" y="1057231"/>
            <a:ext cx="8383472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95" y="1614115"/>
            <a:ext cx="8382840" cy="4466010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AF5DB-225F-4D4A-B519-DBA6B5B2B816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7EE957-31DA-0648-BF40-62F67DB95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9B00F-983B-3644-A615-203F9BD79770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44857" y="1036319"/>
            <a:ext cx="8302186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8301560" cy="4513028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37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1330" y="1006561"/>
            <a:ext cx="8289240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0723" y="1531089"/>
            <a:ext cx="8289240" cy="4580152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4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663EDB-0F4B-874E-B5B2-9B5932299787}"/>
              </a:ext>
            </a:extLst>
          </p:cNvPr>
          <p:cNvGrpSpPr/>
          <p:nvPr userDrawn="1"/>
        </p:nvGrpSpPr>
        <p:grpSpPr>
          <a:xfrm>
            <a:off x="0" y="5259788"/>
            <a:ext cx="1488558" cy="1598212"/>
            <a:chOff x="0" y="4229098"/>
            <a:chExt cx="2971802" cy="26289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99E86-7C51-F248-A551-2C88B5197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4229100"/>
              <a:ext cx="2971800" cy="26289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328CE2-FB86-E442-9187-C4DEB3A4AF67}"/>
                </a:ext>
              </a:extLst>
            </p:cNvPr>
            <p:cNvSpPr/>
            <p:nvPr userDrawn="1"/>
          </p:nvSpPr>
          <p:spPr>
            <a:xfrm>
              <a:off x="2495994" y="4229098"/>
              <a:ext cx="475808" cy="26289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4566" y="5667375"/>
            <a:ext cx="8272712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73723" y="1571049"/>
            <a:ext cx="8272712" cy="40963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3099" y="976939"/>
            <a:ext cx="8273336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60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836712"/>
            <a:ext cx="9144000" cy="602128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" y="6475094"/>
            <a:ext cx="4495800" cy="3829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02480" y="836713"/>
            <a:ext cx="4495800" cy="5638382"/>
          </a:xfrm>
          <a:prstGeom prst="rect">
            <a:avLst/>
          </a:prstGeom>
        </p:spPr>
        <p:txBody>
          <a:bodyPr/>
          <a:lstStyle/>
          <a:p>
            <a:r>
              <a:rPr lang="en-AU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02481" y="6475096"/>
            <a:ext cx="4495799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</p:spTree>
    <p:extLst>
      <p:ext uri="{BB962C8B-B14F-4D97-AF65-F5344CB8AC3E}">
        <p14:creationId xmlns:p14="http://schemas.microsoft.com/office/powerpoint/2010/main" val="223226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80661" y="1232519"/>
            <a:ext cx="783045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AU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3789679" cy="4328161"/>
          </a:xfrm>
        </p:spPr>
        <p:txBody>
          <a:bodyPr/>
          <a:lstStyle>
            <a:lvl5pPr>
              <a:defRPr/>
            </a:lvl5pPr>
            <a:lvl6pPr marL="1924050" indent="-3429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59300" y="1765300"/>
            <a:ext cx="3924300" cy="4343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245" y="998746"/>
            <a:ext cx="8311190" cy="50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ADD TITLE IN CAPS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44" y="1637970"/>
            <a:ext cx="8311192" cy="445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12835" y="61869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5648-7FE8-402D-88EC-E9CFE9DCEB83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636C62-D323-BD4D-9344-498F53C8BE04}"/>
              </a:ext>
            </a:extLst>
          </p:cNvPr>
          <p:cNvGrpSpPr/>
          <p:nvPr userDrawn="1"/>
        </p:nvGrpSpPr>
        <p:grpSpPr>
          <a:xfrm>
            <a:off x="0" y="344582"/>
            <a:ext cx="9144000" cy="371679"/>
            <a:chOff x="0" y="454274"/>
            <a:chExt cx="9144000" cy="3716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F13DA4-EC38-A44B-8CE5-53DE5D0A3684}"/>
                </a:ext>
              </a:extLst>
            </p:cNvPr>
            <p:cNvSpPr/>
            <p:nvPr userDrawn="1"/>
          </p:nvSpPr>
          <p:spPr>
            <a:xfrm>
              <a:off x="0" y="454274"/>
              <a:ext cx="9144000" cy="3716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spc="300" dirty="0">
                  <a:solidFill>
                    <a:prstClr val="white"/>
                  </a:solidFill>
                  <a:latin typeface="Myriad Pro"/>
                  <a:cs typeface="Myriad Pro"/>
                </a:rPr>
                <a:t>CABI TOURISM TEXTS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2E96AC-2E5D-C54D-88AA-C1CB471060D0}"/>
                </a:ext>
              </a:extLst>
            </p:cNvPr>
            <p:cNvCxnSpPr/>
            <p:nvPr userDrawn="1"/>
          </p:nvCxnSpPr>
          <p:spPr>
            <a:xfrm>
              <a:off x="0" y="45427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11EF03-59B1-5545-BF62-7743E3B9BC2E}"/>
                </a:ext>
              </a:extLst>
            </p:cNvPr>
            <p:cNvCxnSpPr/>
            <p:nvPr userDrawn="1"/>
          </p:nvCxnSpPr>
          <p:spPr>
            <a:xfrm>
              <a:off x="0" y="820034"/>
              <a:ext cx="914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4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6" r:id="rId4"/>
    <p:sldLayoutId id="2147483671" r:id="rId5"/>
    <p:sldLayoutId id="2147483672" r:id="rId6"/>
    <p:sldLayoutId id="2147483673" r:id="rId7"/>
    <p:sldLayoutId id="2147483677" r:id="rId8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lang="en-GB" sz="3200" b="1" baseline="0" dirty="0">
          <a:solidFill>
            <a:schemeClr val="tx1"/>
          </a:solidFill>
          <a:latin typeface="Gill Sans MT" panose="020B0502020104020203" pitchFamily="34" charset="77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300"/>
        </a:spcAft>
        <a:buClr>
          <a:schemeClr val="accent6">
            <a:lumMod val="60000"/>
            <a:lumOff val="40000"/>
          </a:schemeClr>
        </a:buClr>
        <a:buFont typeface="Wingdings" panose="05000000000000000000" pitchFamily="2" charset="2"/>
        <a:buNone/>
        <a:defRPr sz="28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377825" indent="-3762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"/>
        <a:defRPr sz="2800">
          <a:solidFill>
            <a:schemeClr val="tx1"/>
          </a:solidFill>
          <a:latin typeface="Gill Sans MT" panose="020B0502020104020203" pitchFamily="34" charset="77"/>
        </a:defRPr>
      </a:lvl2pPr>
      <a:lvl3pPr marL="742950" indent="-363538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Wingdings" charset="2"/>
        <a:buChar char=""/>
        <a:defRPr sz="2400">
          <a:solidFill>
            <a:schemeClr val="tx1"/>
          </a:solidFill>
          <a:latin typeface="Gill Sans MT" panose="020B0502020104020203" pitchFamily="34" charset="77"/>
        </a:defRPr>
      </a:lvl3pPr>
      <a:lvl4pPr marL="1122363" indent="-377825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US" sz="2400" baseline="0" dirty="0" smtClean="0">
          <a:solidFill>
            <a:schemeClr val="tx1"/>
          </a:solidFill>
          <a:latin typeface="Gill Sans MT" panose="020B0502020104020203" pitchFamily="34" charset="77"/>
        </a:defRPr>
      </a:lvl4pPr>
      <a:lvl5pPr marL="1466850" indent="-342900" algn="l" rtl="0" eaLnBrk="1" fontAlgn="base" hangingPunct="1">
        <a:spcBef>
          <a:spcPts val="300"/>
        </a:spcBef>
        <a:spcAft>
          <a:spcPts val="3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lang="en-GB" sz="2400" baseline="0" dirty="0">
          <a:solidFill>
            <a:schemeClr val="tx1"/>
          </a:solidFill>
          <a:latin typeface="Gill Sans MT" panose="020B0502020104020203" pitchFamily="34" charset="77"/>
        </a:defRPr>
      </a:lvl5pPr>
      <a:lvl6pPr marL="1970088" indent="-388938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SzPct val="90000"/>
        <a:buFont typeface="Arial"/>
        <a:buChar char="•"/>
        <a:defRPr sz="2400">
          <a:solidFill>
            <a:schemeClr val="tx1"/>
          </a:solidFill>
          <a:latin typeface="+mn-lt"/>
        </a:defRPr>
      </a:lvl6pPr>
      <a:lvl7pPr marL="24272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7pPr>
      <a:lvl8pPr marL="28844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8pPr>
      <a:lvl9pPr marL="3341688" indent="-388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26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5B87-DDBB-FA4F-8B7F-AAFBFF8C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Apps for Environmental Awareness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18279-DB92-2A42-A976-2FD01342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10</a:t>
            </a:fld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5706BE-200F-6D47-A2CE-202413947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56686"/>
              </p:ext>
            </p:extLst>
          </p:nvPr>
        </p:nvGraphicFramePr>
        <p:xfrm>
          <a:off x="444857" y="1638021"/>
          <a:ext cx="8150504" cy="3621386"/>
        </p:xfrm>
        <a:graphic>
          <a:graphicData uri="http://schemas.openxmlformats.org/drawingml/2006/table">
            <a:tbl>
              <a:tblPr firstRow="1" bandRow="1" bandCol="1">
                <a:tableStyleId>{93296810-A885-4BE3-A3E7-6D5BEEA58F35}</a:tableStyleId>
              </a:tblPr>
              <a:tblGrid>
                <a:gridCol w="1825007">
                  <a:extLst>
                    <a:ext uri="{9D8B030D-6E8A-4147-A177-3AD203B41FA5}">
                      <a16:colId xmlns:a16="http://schemas.microsoft.com/office/drawing/2014/main" val="2486911103"/>
                    </a:ext>
                  </a:extLst>
                </a:gridCol>
                <a:gridCol w="1904103">
                  <a:extLst>
                    <a:ext uri="{9D8B030D-6E8A-4147-A177-3AD203B41FA5}">
                      <a16:colId xmlns:a16="http://schemas.microsoft.com/office/drawing/2014/main" val="3919787501"/>
                    </a:ext>
                  </a:extLst>
                </a:gridCol>
                <a:gridCol w="4421394">
                  <a:extLst>
                    <a:ext uri="{9D8B030D-6E8A-4147-A177-3AD203B41FA5}">
                      <a16:colId xmlns:a16="http://schemas.microsoft.com/office/drawing/2014/main" val="995450910"/>
                    </a:ext>
                  </a:extLst>
                </a:gridCol>
              </a:tblGrid>
              <a:tr h="201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Name</a:t>
                      </a:r>
                      <a:endParaRPr lang="en-AU" sz="1800" b="1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Semi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Designer</a:t>
                      </a:r>
                      <a:endParaRPr lang="en-AU" sz="1800" b="1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Semibold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Purpose</a:t>
                      </a:r>
                      <a:endParaRPr lang="en-AU" sz="1800" b="1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Semibol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904175"/>
                  </a:ext>
                </a:extLst>
              </a:tr>
              <a:tr h="421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Carbon Emissions Calculator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ICAO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Calculates CO</a:t>
                      </a:r>
                      <a:r>
                        <a:rPr lang="en-US" sz="1800" baseline="-25000" dirty="0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 emissions from air travel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287382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Environmental News Network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ENN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Provides global perspectives on environmental issues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561869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Climate Pathways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New Venture Fund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Real-time interactive simulator to understand climate change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116711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MyEarth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PiThree LLC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Teaches ways to save the environment and conserve resources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153537"/>
                  </a:ext>
                </a:extLst>
              </a:tr>
              <a:tr h="603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Earth Now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NASA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Data from satellites displayed in colored maps of sea level rises, water, temperatures etc.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027348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offCents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 MT" panose="020B0502020104020203" pitchFamily="34" charset="77"/>
                        </a:rPr>
                        <a:t>offCents,Inc.</a:t>
                      </a:r>
                      <a:endParaRPr lang="en-AU" sz="180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 MT" panose="020B0502020104020203" pitchFamily="34" charset="77"/>
                        </a:rPr>
                        <a:t>Provides real time tracking and calculation of carbon emissions from transportation</a:t>
                      </a:r>
                      <a:endParaRPr lang="en-AU" sz="1800" dirty="0">
                        <a:effectLst/>
                        <a:latin typeface="Gill Sans MT" panose="020B0502020104020203" pitchFamily="34" charset="77"/>
                        <a:ea typeface="Times New Roman" panose="02020603050405020304" pitchFamily="18" charset="0"/>
                        <a:cs typeface="MyriadPro-Ligh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87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0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Diversity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4875" y="1598213"/>
            <a:ext cx="5288951" cy="4513028"/>
          </a:xfrm>
        </p:spPr>
        <p:txBody>
          <a:bodyPr>
            <a:normAutofit/>
          </a:bodyPr>
          <a:lstStyle/>
          <a:p>
            <a:pPr lvl="1"/>
            <a:r>
              <a:rPr lang="en-US" sz="2000" b="1" dirty="0"/>
              <a:t>Citizen scientists: </a:t>
            </a:r>
            <a:r>
              <a:rPr lang="en-US" sz="2000" dirty="0"/>
              <a:t>handheld devices can allow tourists to monitor animal and bird species and other environmental phenomenon on their digital devices as they travel</a:t>
            </a:r>
            <a:r>
              <a:rPr lang="en-AU" sz="2000" dirty="0"/>
              <a:t> </a:t>
            </a:r>
          </a:p>
          <a:p>
            <a:pPr lvl="1"/>
            <a:r>
              <a:rPr lang="en-US" sz="2000" b="1" dirty="0"/>
              <a:t>Tourist scientist: </a:t>
            </a:r>
            <a:r>
              <a:rPr lang="en-US" sz="2000" dirty="0"/>
              <a:t>combining tourism, research, conservation and computers to identify and track flora and fauna (e.g. </a:t>
            </a:r>
            <a:r>
              <a:rPr lang="en-US" sz="2000" dirty="0" err="1"/>
              <a:t>Earthwatch</a:t>
            </a:r>
            <a:r>
              <a:rPr lang="en-US" sz="2000" dirty="0"/>
              <a:t>, Cyber trackers)</a:t>
            </a:r>
          </a:p>
          <a:p>
            <a:pPr lvl="1"/>
            <a:r>
              <a:rPr lang="en-US" sz="2000" b="1" dirty="0"/>
              <a:t>Voluntourists: </a:t>
            </a:r>
            <a:r>
              <a:rPr lang="en-US" sz="2000" dirty="0"/>
              <a:t>make meaningful contributions to communities and wildlife in destinations</a:t>
            </a:r>
            <a:r>
              <a:rPr lang="en-AU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5" name="Picture 4" descr="Figure 12-2.bm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 b="17545"/>
          <a:stretch/>
        </p:blipFill>
        <p:spPr>
          <a:xfrm rot="16200000">
            <a:off x="4529247" y="2243246"/>
            <a:ext cx="6035040" cy="31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Substitute Travel Experiences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Tourists can experience some benefits of travel by staying home and using technology to virtually experience the destination, removing any environmental damage to the destination. 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360cities.net</a:t>
            </a:r>
          </a:p>
          <a:p>
            <a:pPr lvl="2"/>
            <a:r>
              <a:rPr lang="en-US" dirty="0"/>
              <a:t>Google </a:t>
            </a:r>
            <a:r>
              <a:rPr lang="en-US" dirty="0" err="1"/>
              <a:t>Streetview</a:t>
            </a:r>
            <a:endParaRPr lang="en-US" dirty="0"/>
          </a:p>
          <a:p>
            <a:pPr lvl="2"/>
            <a:r>
              <a:rPr lang="en-US" dirty="0"/>
              <a:t>Google Earth VR</a:t>
            </a:r>
          </a:p>
          <a:p>
            <a:pPr lvl="2"/>
            <a:r>
              <a:rPr lang="en-US" dirty="0" err="1"/>
              <a:t>virtualtravelevents.com</a:t>
            </a:r>
            <a:r>
              <a:rPr lang="en-AU" dirty="0"/>
              <a:t> </a:t>
            </a:r>
          </a:p>
          <a:p>
            <a:pPr lvl="2"/>
            <a:r>
              <a:rPr lang="en-AU" dirty="0"/>
              <a:t>Gala360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7" name="Picture 6" descr="A picture containing person, woman&#10;&#10;Description automatically generated">
            <a:extLst>
              <a:ext uri="{FF2B5EF4-FFF2-40B4-BE49-F238E27FC236}">
                <a16:creationId xmlns:a16="http://schemas.microsoft.com/office/drawing/2014/main" id="{2508C9D9-84C9-3A46-ADA9-FEADC3D1B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09" y="3799593"/>
            <a:ext cx="4066391" cy="30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3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Equity &amp; Community Wellbeing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AU" sz="2000" b="1" dirty="0"/>
              <a:t>Last-mile connectivity: </a:t>
            </a:r>
            <a:r>
              <a:rPr lang="en-AU" sz="2000" dirty="0"/>
              <a:t>IT advances have made it possible to connect even the most remote communities to address information asymmetry</a:t>
            </a:r>
            <a:endParaRPr lang="en-US" sz="2000" dirty="0"/>
          </a:p>
          <a:p>
            <a:pPr lvl="1"/>
            <a:r>
              <a:rPr lang="en-US" sz="2000" dirty="0"/>
              <a:t>IT democratizes and equalizes the community by giving all residents and enterprises equal access to technology</a:t>
            </a:r>
          </a:p>
          <a:p>
            <a:pPr lvl="1"/>
            <a:r>
              <a:rPr lang="en-US" sz="2000" dirty="0"/>
              <a:t>IT networks allow people to connect to knowledge, education, tourist markets, and destination management systems</a:t>
            </a:r>
            <a:r>
              <a:rPr lang="en-AU" sz="2000" dirty="0"/>
              <a:t> </a:t>
            </a:r>
          </a:p>
          <a:p>
            <a:pPr lvl="1"/>
            <a:r>
              <a:rPr lang="en-US" sz="2000" dirty="0"/>
              <a:t>IT contributes to</a:t>
            </a:r>
            <a:r>
              <a:rPr lang="en-US" sz="2000" b="1" dirty="0"/>
              <a:t> social equity </a:t>
            </a:r>
            <a:r>
              <a:rPr lang="en-US" sz="2000" dirty="0"/>
              <a:t>by attracting the right tourists</a:t>
            </a:r>
            <a:endParaRPr lang="en-AU" sz="2000" dirty="0"/>
          </a:p>
          <a:p>
            <a:pPr lvl="1"/>
            <a:r>
              <a:rPr lang="en-AU" sz="2000" dirty="0"/>
              <a:t>IT supports </a:t>
            </a:r>
            <a:r>
              <a:rPr lang="en-AU" sz="2000" b="1" dirty="0"/>
              <a:t>social enterprise</a:t>
            </a:r>
          </a:p>
          <a:p>
            <a:pPr lvl="1"/>
            <a:r>
              <a:rPr lang="en-AU" sz="2000" dirty="0"/>
              <a:t>IT provides information and access for handicapped travellers</a:t>
            </a:r>
          </a:p>
          <a:p>
            <a:pPr lvl="1"/>
            <a:r>
              <a:rPr lang="en-AU" sz="2000" dirty="0"/>
              <a:t>IT supports the monitoring and reporting of human rights abuses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55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b="1" dirty="0"/>
              <a:t>Community informatics </a:t>
            </a:r>
            <a:r>
              <a:rPr lang="en-US" dirty="0"/>
              <a:t>empower communities and supports </a:t>
            </a:r>
            <a:r>
              <a:rPr lang="en-US" b="1" dirty="0"/>
              <a:t>stakeholder engagement</a:t>
            </a:r>
          </a:p>
          <a:p>
            <a:pPr lvl="2"/>
            <a:r>
              <a:rPr lang="en-US" dirty="0"/>
              <a:t>Remote input to meetings</a:t>
            </a:r>
          </a:p>
          <a:p>
            <a:pPr lvl="2"/>
            <a:r>
              <a:rPr lang="en-US" dirty="0"/>
              <a:t>Electronic polling</a:t>
            </a:r>
          </a:p>
          <a:p>
            <a:pPr lvl="2"/>
            <a:r>
              <a:rPr lang="en-US" dirty="0"/>
              <a:t>Scenario-based design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89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Richness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can contribute to cultural richness by:</a:t>
            </a:r>
            <a:endParaRPr lang="en-AU" sz="2400" dirty="0"/>
          </a:p>
          <a:p>
            <a:pPr lvl="1"/>
            <a:r>
              <a:rPr lang="en-US" sz="2400" dirty="0"/>
              <a:t>Disseminating better understanding of customs and traditions to the benefit of tourists and host communities</a:t>
            </a:r>
            <a:endParaRPr lang="en-AU" sz="2400" dirty="0"/>
          </a:p>
          <a:p>
            <a:pPr lvl="1"/>
            <a:r>
              <a:rPr lang="en-US" sz="2400" dirty="0"/>
              <a:t>Promoting the visibility of cultural resources – especially new or small ones</a:t>
            </a:r>
            <a:endParaRPr lang="en-AU" sz="2400" dirty="0"/>
          </a:p>
          <a:p>
            <a:pPr lvl="1"/>
            <a:r>
              <a:rPr lang="en-US" sz="2400" dirty="0"/>
              <a:t>Monitoring tourism impacts on cultural resources and visitor flow management strategies</a:t>
            </a:r>
            <a:endParaRPr lang="en-AU" sz="2400" dirty="0"/>
          </a:p>
          <a:p>
            <a:pPr lvl="1"/>
            <a:r>
              <a:rPr lang="en-US" sz="2400" dirty="0"/>
              <a:t>Building partnerships between cultural and tourism operators to strengthen their market position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70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Viability &amp; Local Prosperity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0" y="1783079"/>
            <a:ext cx="7991808" cy="4328161"/>
          </a:xfrm>
        </p:spPr>
        <p:txBody>
          <a:bodyPr>
            <a:noAutofit/>
          </a:bodyPr>
          <a:lstStyle/>
          <a:p>
            <a:r>
              <a:rPr lang="en-US" sz="2000" dirty="0"/>
              <a:t>IT can impact local prosperity by building:</a:t>
            </a:r>
            <a:endParaRPr lang="en-AU" sz="2000" dirty="0"/>
          </a:p>
          <a:p>
            <a:pPr lvl="1"/>
            <a:r>
              <a:rPr lang="en-US" sz="2000" b="1" dirty="0"/>
              <a:t>Financial capital:</a:t>
            </a:r>
            <a:r>
              <a:rPr lang="en-US" sz="2000" dirty="0"/>
              <a:t> providing online communication with lending organizations</a:t>
            </a:r>
          </a:p>
          <a:p>
            <a:pPr lvl="1"/>
            <a:r>
              <a:rPr lang="en-US" sz="2000" b="1" dirty="0"/>
              <a:t>Human capital:</a:t>
            </a:r>
            <a:r>
              <a:rPr lang="en-US" sz="2000" dirty="0"/>
              <a:t> providing increased knowledge of new skills through distance learning and processes required for certification</a:t>
            </a:r>
            <a:endParaRPr lang="en-AU" sz="2000" dirty="0"/>
          </a:p>
          <a:p>
            <a:pPr lvl="1"/>
            <a:r>
              <a:rPr lang="en-US" sz="2000" b="1" dirty="0"/>
              <a:t>Natural capital:</a:t>
            </a:r>
            <a:r>
              <a:rPr lang="en-US" sz="2000" dirty="0"/>
              <a:t> providing opportunities to access national government policies online</a:t>
            </a:r>
            <a:endParaRPr lang="en-AU" sz="2000" dirty="0"/>
          </a:p>
          <a:p>
            <a:pPr lvl="1"/>
            <a:r>
              <a:rPr lang="en-US" sz="2000" b="1" dirty="0"/>
              <a:t>Social capital:</a:t>
            </a:r>
            <a:r>
              <a:rPr lang="en-US" sz="2000" dirty="0"/>
              <a:t> cultivating contacts beyond the local community</a:t>
            </a:r>
            <a:endParaRPr lang="en-AU" sz="2000" dirty="0"/>
          </a:p>
          <a:p>
            <a:pPr lvl="1"/>
            <a:r>
              <a:rPr lang="en-US" sz="2000" b="1" dirty="0"/>
              <a:t>Physical capital:</a:t>
            </a:r>
            <a:r>
              <a:rPr lang="en-US" sz="2000" dirty="0"/>
              <a:t> lobbying for the provision of basic infrastructure including data and telecommunications infrastructure</a:t>
            </a:r>
            <a:r>
              <a:rPr lang="en-AU" sz="2000" dirty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57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Viability &amp; Local Prosperity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0" y="1783079"/>
            <a:ext cx="7991808" cy="4328161"/>
          </a:xfrm>
        </p:spPr>
        <p:txBody>
          <a:bodyPr>
            <a:noAutofit/>
          </a:bodyPr>
          <a:lstStyle/>
          <a:p>
            <a:r>
              <a:rPr lang="en-AU" dirty="0"/>
              <a:t>IT Challenges</a:t>
            </a:r>
          </a:p>
          <a:p>
            <a:pPr lvl="1"/>
            <a:r>
              <a:rPr lang="en-AU" dirty="0"/>
              <a:t>Lack of investment for IT</a:t>
            </a:r>
          </a:p>
          <a:p>
            <a:pPr lvl="1"/>
            <a:r>
              <a:rPr lang="en-AU" dirty="0"/>
              <a:t>Lack of training and expertise</a:t>
            </a:r>
          </a:p>
          <a:p>
            <a:pPr lvl="1"/>
            <a:r>
              <a:rPr lang="en-AU" dirty="0"/>
              <a:t>Lack of financial or technical infrastructure</a:t>
            </a:r>
          </a:p>
          <a:p>
            <a:pPr lvl="1"/>
            <a:r>
              <a:rPr lang="en-AU" dirty="0"/>
              <a:t>Language barriers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28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19330" y="1297696"/>
            <a:ext cx="2869998" cy="3935997"/>
          </a:xfrm>
          <a:prstGeom prst="roundRect">
            <a:avLst>
              <a:gd name="adj" fmla="val 565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PUSH FACTORS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1923" y="1737514"/>
            <a:ext cx="2444812" cy="5441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 Narrow"/>
                <a:cs typeface="Arial Narrow"/>
              </a:rPr>
              <a:t>Demands of Digital Travellers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831923" y="3116604"/>
            <a:ext cx="2444812" cy="5441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 Narrow"/>
                <a:cs typeface="Arial Narrow"/>
              </a:rPr>
              <a:t>Government Policies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31923" y="3806149"/>
            <a:ext cx="2444812" cy="5441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 Narrow"/>
                <a:cs typeface="Arial Narrow"/>
              </a:rPr>
              <a:t>Global Competition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31923" y="2427059"/>
            <a:ext cx="2444812" cy="5441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 Narrow"/>
                <a:cs typeface="Arial Narrow"/>
              </a:rPr>
              <a:t>Vendors of IT Systems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31923" y="4495694"/>
            <a:ext cx="2444812" cy="5441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Arial Narrow"/>
                <a:cs typeface="Arial Narrow"/>
              </a:rPr>
              <a:t>Education &amp; Training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817328" y="2855695"/>
            <a:ext cx="1475999" cy="1147999"/>
          </a:xfrm>
          <a:prstGeom prst="roundRect">
            <a:avLst>
              <a:gd name="adj" fmla="val 1285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Small and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Medium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Tourism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Enterprises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621326" y="1297696"/>
            <a:ext cx="2869998" cy="3935997"/>
          </a:xfrm>
          <a:prstGeom prst="roundRect">
            <a:avLst>
              <a:gd name="adj" fmla="val 565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PULL FACTORS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833919" y="1737514"/>
            <a:ext cx="2444812" cy="5441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Tourist Demand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833919" y="3116604"/>
            <a:ext cx="2444812" cy="5441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Consortia &amp; Marketing Alliances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833919" y="3806149"/>
            <a:ext cx="2444812" cy="5441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Certification Programs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833919" y="2427059"/>
            <a:ext cx="2444812" cy="5441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Interoperability with intranets, extranets &amp; Internet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833919" y="4495694"/>
            <a:ext cx="2444812" cy="5441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Accounting Systems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325328" y="3142695"/>
            <a:ext cx="410000" cy="574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 Narrow"/>
              <a:cs typeface="Arial Narrow"/>
            </a:endParaRPr>
          </a:p>
        </p:txBody>
      </p:sp>
      <p:sp>
        <p:nvSpPr>
          <p:cNvPr id="70" name="Right Arrow 69"/>
          <p:cNvSpPr/>
          <p:nvPr/>
        </p:nvSpPr>
        <p:spPr>
          <a:xfrm rot="10800000">
            <a:off x="5375326" y="3142695"/>
            <a:ext cx="410000" cy="574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 Narrow"/>
              <a:cs typeface="Arial Narro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6514" y="5515904"/>
            <a:ext cx="7830457" cy="74400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00" dirty="0"/>
              <a:t>Figure 12.4 </a:t>
            </a:r>
            <a:r>
              <a:rPr lang="en-US" sz="2600" b="0" dirty="0"/>
              <a:t>Factors determining IT use by SMEs</a:t>
            </a:r>
            <a:br>
              <a:rPr lang="en-US" sz="2600" b="0" dirty="0"/>
            </a:br>
            <a:r>
              <a:rPr lang="en-US" sz="2000" b="0" dirty="0"/>
              <a:t>(Adapted from Buhalis, 2003, p. 143)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441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Employment Quality &amp; Capacity Building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IT can be used to: </a:t>
            </a:r>
          </a:p>
          <a:p>
            <a:pPr lvl="2"/>
            <a:r>
              <a:rPr lang="en-US" dirty="0"/>
              <a:t>Attract talented employees to the tourism industry</a:t>
            </a:r>
          </a:p>
          <a:p>
            <a:pPr lvl="2"/>
            <a:r>
              <a:rPr lang="en-US" dirty="0"/>
              <a:t>Improve the quality of training and education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MOOCs</a:t>
            </a:r>
          </a:p>
          <a:p>
            <a:pPr lvl="2"/>
            <a:r>
              <a:rPr lang="en-US" dirty="0"/>
              <a:t>BEST Education Network</a:t>
            </a:r>
          </a:p>
          <a:p>
            <a:pPr lvl="2"/>
            <a:r>
              <a:rPr lang="en-US" dirty="0"/>
              <a:t>The International Ecotourism Society</a:t>
            </a:r>
          </a:p>
          <a:p>
            <a:pPr lvl="2"/>
            <a:r>
              <a:rPr lang="en-US" dirty="0"/>
              <a:t>Rainforest Alliance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3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63" y="2110852"/>
            <a:ext cx="7199855" cy="442818"/>
          </a:xfrm>
        </p:spPr>
        <p:txBody>
          <a:bodyPr/>
          <a:lstStyle/>
          <a:p>
            <a:pPr algn="ctr"/>
            <a:r>
              <a:rPr lang="en-US" sz="3600" dirty="0"/>
              <a:t>Chapter 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4575" y="2661096"/>
            <a:ext cx="7199313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Sustainable Tourism and </a:t>
            </a:r>
            <a:br>
              <a:rPr lang="en-US" sz="3200" dirty="0"/>
            </a:br>
            <a:r>
              <a:rPr lang="en-US" sz="3200" dirty="0"/>
              <a:t>Information Technology</a:t>
            </a:r>
            <a:r>
              <a:rPr lang="en-AU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99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What kind of digital infrastructure is needed for tourists to become citizen scientists in destinations?</a:t>
            </a:r>
            <a:endParaRPr lang="en-AU" sz="2400" dirty="0"/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What are the special needs and challenges faced by SME’s regarding the sustainable use of technologies in the digital age?</a:t>
            </a:r>
            <a:endParaRPr lang="en-AU" sz="2400" dirty="0"/>
          </a:p>
          <a:p>
            <a:pPr marL="514350" lvl="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How can indigenous communities in tourism destinations be empowered with IT? Find examples of how technology has been used to improve the wellbeing of indigenous communities. </a:t>
            </a:r>
            <a:endParaRPr lang="en-A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74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514350" lvl="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US" sz="2400" dirty="0"/>
              <a:t>Identify a specific tourism destination or protected area that uses location-based services. How are these services likely to improve the destination’s sustainability?</a:t>
            </a:r>
            <a:endParaRPr lang="en-AU" sz="2400" dirty="0"/>
          </a:p>
          <a:p>
            <a:pPr marL="514350" lvl="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US" sz="2400" dirty="0"/>
              <a:t>Find a destination management system with features focusing on the environmental integrity of the destination. Describe these features and their likely impact.</a:t>
            </a:r>
            <a:endParaRPr lang="en-A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7224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3" y="6153150"/>
            <a:ext cx="2133600" cy="365125"/>
          </a:xfrm>
        </p:spPr>
        <p:txBody>
          <a:bodyPr/>
          <a:lstStyle/>
          <a:p>
            <a:fld id="{FA145648-7FE8-402D-88EC-E9CFE9DCEB83}" type="slidenum">
              <a:rPr lang="en-AU" smtClean="0"/>
              <a:pPr/>
              <a:t>22</a:t>
            </a:fld>
            <a:endParaRPr lang="en-A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47635"/>
              </p:ext>
            </p:extLst>
          </p:nvPr>
        </p:nvGraphicFramePr>
        <p:xfrm>
          <a:off x="723900" y="1828798"/>
          <a:ext cx="7952739" cy="3265608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UNESCO Sustainable Tourism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www.unesco.org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/education/</a:t>
                      </a: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tlsf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/mods/</a:t>
                      </a: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theme_c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/mod16.html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The International Ecotourism Society (TIES)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www.ecotourism.org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Sustainable Tourism Online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www.sustainabletourismonline.com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 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Rainforest Alliance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www.rainforestalliance.org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5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National Geographic Center for Sustainable Destinations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www.nationalgeographic.com</a:t>
                      </a:r>
                      <a:r>
                        <a:rPr lang="en-US" sz="16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/travel/</a:t>
                      </a:r>
                      <a:r>
                        <a:rPr lang="en-US" sz="1600" i="0" dirty="0" err="1">
                          <a:effectLst/>
                          <a:latin typeface="Arial Narrow"/>
                          <a:ea typeface="Calibri"/>
                          <a:cs typeface="Arial Narrow"/>
                        </a:rPr>
                        <a:t>sustainable.org</a:t>
                      </a:r>
                      <a:r>
                        <a:rPr lang="en-US" sz="1600" i="0" dirty="0">
                          <a:effectLst/>
                          <a:latin typeface="Arial Narrow"/>
                          <a:ea typeface="Calibri"/>
                          <a:cs typeface="Arial Narrow"/>
                        </a:rPr>
                        <a:t>/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Conservation International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  <a:p>
                      <a:pPr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 Narrow"/>
                        </a:rPr>
                        <a:t>www.conservation.org</a:t>
                      </a:r>
                      <a:endParaRPr lang="en-AU" sz="1600" i="0" dirty="0">
                        <a:effectLst/>
                        <a:latin typeface="Arial Narrow"/>
                        <a:ea typeface="Calibri"/>
                        <a:cs typeface="Arial Narrow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CH12 UNESCO 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" y="1860015"/>
            <a:ext cx="1008000" cy="1008000"/>
          </a:xfrm>
          <a:prstGeom prst="rect">
            <a:avLst/>
          </a:prstGeom>
        </p:spPr>
      </p:pic>
      <p:pic>
        <p:nvPicPr>
          <p:cNvPr id="12" name="Picture 11" descr="Ch12 STO 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" y="2953001"/>
            <a:ext cx="1008000" cy="1008000"/>
          </a:xfrm>
          <a:prstGeom prst="rect">
            <a:avLst/>
          </a:prstGeom>
        </p:spPr>
      </p:pic>
      <p:pic>
        <p:nvPicPr>
          <p:cNvPr id="13" name="Picture 12" descr="Ch12 NatGeo Q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" y="4045987"/>
            <a:ext cx="1008000" cy="1008000"/>
          </a:xfrm>
          <a:prstGeom prst="rect">
            <a:avLst/>
          </a:prstGeom>
        </p:spPr>
      </p:pic>
      <p:pic>
        <p:nvPicPr>
          <p:cNvPr id="16" name="Picture 15" descr="CH12 Ecotourism Q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75" y="1828798"/>
            <a:ext cx="1008000" cy="1008000"/>
          </a:xfrm>
          <a:prstGeom prst="rect">
            <a:avLst/>
          </a:prstGeom>
        </p:spPr>
      </p:pic>
      <p:pic>
        <p:nvPicPr>
          <p:cNvPr id="18" name="Picture 17" descr="CH12 RainforestAlliance Q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75" y="2953001"/>
            <a:ext cx="1008000" cy="1008000"/>
          </a:xfrm>
          <a:prstGeom prst="rect">
            <a:avLst/>
          </a:prstGeom>
        </p:spPr>
      </p:pic>
      <p:pic>
        <p:nvPicPr>
          <p:cNvPr id="19" name="Picture 18" descr="Ch12 ConservationInternational Q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74" y="404598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 Study </a:t>
            </a:r>
            <a:r>
              <a:rPr lang="en-US" sz="2800" b="0" dirty="0"/>
              <a:t>ICONEM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1">
              <a:buClrTx/>
            </a:pPr>
            <a:r>
              <a:rPr lang="en-AU" sz="2000" dirty="0"/>
              <a:t>Founded in 2013 and based in France</a:t>
            </a:r>
          </a:p>
          <a:p>
            <a:pPr lvl="1">
              <a:buClrTx/>
            </a:pPr>
            <a:r>
              <a:rPr lang="en-AU" sz="2000" dirty="0"/>
              <a:t>ICONEM creates:</a:t>
            </a:r>
          </a:p>
          <a:p>
            <a:pPr lvl="2">
              <a:buClrTx/>
            </a:pPr>
            <a:r>
              <a:rPr lang="en-AU" sz="1800" dirty="0"/>
              <a:t>digital replicas of endangered heritage sites</a:t>
            </a:r>
          </a:p>
          <a:p>
            <a:pPr lvl="2">
              <a:buClrTx/>
            </a:pPr>
            <a:r>
              <a:rPr lang="en-AU" sz="1800" dirty="0"/>
              <a:t>3D models</a:t>
            </a:r>
          </a:p>
          <a:p>
            <a:pPr lvl="2">
              <a:buClrTx/>
            </a:pPr>
            <a:r>
              <a:rPr lang="en-AU" sz="1800" dirty="0"/>
              <a:t>museum exhibits </a:t>
            </a:r>
          </a:p>
          <a:p>
            <a:pPr lvl="1">
              <a:buClrTx/>
            </a:pPr>
            <a:r>
              <a:rPr lang="en-AU" sz="2000" dirty="0"/>
              <a:t>Drone footage, 3D video, laser scanners, photogrammetry, and Lidar data is used to create highly accurate virtual replicas of real sites</a:t>
            </a:r>
          </a:p>
          <a:p>
            <a:pPr lvl="1">
              <a:buClrTx/>
            </a:pPr>
            <a:r>
              <a:rPr lang="en-AU" sz="2000" dirty="0"/>
              <a:t>Projects in 21 countries including Iraq, Afghanistan and Syria to capture sites under danger from war and neglect</a:t>
            </a:r>
          </a:p>
          <a:p>
            <a:pPr lvl="1">
              <a:buClrTx/>
            </a:pPr>
            <a:r>
              <a:rPr lang="en-AU" sz="2000" dirty="0"/>
              <a:t>Drones used to monitor looting and footage is cross-referenced with information from art markets and sellers to identify looters</a:t>
            </a:r>
          </a:p>
          <a:p>
            <a:pPr lvl="1">
              <a:buClrTx/>
            </a:pPr>
            <a:r>
              <a:rPr lang="en-AU" sz="2000" dirty="0"/>
              <a:t>Digital content curated for museum exhibitions immerses visitors in endangered sites</a:t>
            </a:r>
          </a:p>
          <a:p>
            <a:pPr lvl="1">
              <a:buClrTx/>
            </a:pPr>
            <a:endParaRPr lang="en-AU" sz="2000" dirty="0"/>
          </a:p>
          <a:p>
            <a:pPr lvl="1">
              <a:buClrTx/>
            </a:pPr>
            <a:endParaRPr lang="en-AU" sz="1600" dirty="0"/>
          </a:p>
          <a:p>
            <a:pPr lvl="2">
              <a:buClrTx/>
            </a:pPr>
            <a:endParaRPr lang="en-US" sz="16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23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0EF05-453A-244D-8B72-C25E57DD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62" y="777875"/>
            <a:ext cx="4803957" cy="27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12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595" y="1614114"/>
            <a:ext cx="8382840" cy="48942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After studying this chapter you should be able to: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AU" dirty="0" err="1"/>
              <a:t>Analyze</a:t>
            </a:r>
            <a:r>
              <a:rPr lang="en-AU" dirty="0"/>
              <a:t> how IT can improve the environmental, social and economic sustainability of tourism organizations, communities and destinations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AU" dirty="0"/>
              <a:t>Explain how IT systems can be used to ensure environmental preservation, purity and physical integrity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AU" dirty="0"/>
              <a:t>Describe the role of IT systems in promoting social equity and community well-being, local empowerment and the preservation of cultural diversity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AU" dirty="0"/>
              <a:t>Understand how IT systems can ensure economic viability and local prosperity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AU" dirty="0"/>
              <a:t>Explain how IT systems can facilitate tourists to behave more sustainably in tourist settings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18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1"/>
            <a:r>
              <a:rPr lang="en-US" sz="2400" dirty="0"/>
              <a:t>Carbon calculator</a:t>
            </a:r>
          </a:p>
          <a:p>
            <a:pPr lvl="1"/>
            <a:r>
              <a:rPr lang="en-US" sz="2400" dirty="0"/>
              <a:t>Citizen and tourist scientists</a:t>
            </a:r>
          </a:p>
          <a:p>
            <a:pPr lvl="1"/>
            <a:r>
              <a:rPr lang="en-US" sz="2400" dirty="0"/>
              <a:t>Environmental management system (EMS) </a:t>
            </a:r>
          </a:p>
          <a:p>
            <a:pPr lvl="1"/>
            <a:r>
              <a:rPr lang="en-US" sz="2400" dirty="0"/>
              <a:t>Geographic information system (GIS)</a:t>
            </a:r>
          </a:p>
          <a:p>
            <a:pPr lvl="1"/>
            <a:r>
              <a:rPr lang="en-US" sz="2400" dirty="0"/>
              <a:t>Last-mile connectivity</a:t>
            </a:r>
          </a:p>
          <a:p>
            <a:pPr lvl="1"/>
            <a:r>
              <a:rPr lang="en-US" sz="2400" dirty="0"/>
              <a:t>Pro-poor tourism</a:t>
            </a:r>
          </a:p>
          <a:p>
            <a:pPr lvl="1"/>
            <a:r>
              <a:rPr lang="en-US" sz="2400" dirty="0"/>
              <a:t>Social capital and social equity</a:t>
            </a:r>
          </a:p>
          <a:p>
            <a:pPr lvl="1"/>
            <a:r>
              <a:rPr lang="en-US" sz="2400" dirty="0"/>
              <a:t>Social entrepreneurs</a:t>
            </a:r>
          </a:p>
          <a:p>
            <a:pPr lvl="1"/>
            <a:r>
              <a:rPr lang="en-US" sz="2400" dirty="0" err="1"/>
              <a:t>Voluntourist</a:t>
            </a:r>
            <a:endParaRPr lang="en-US" sz="2400" dirty="0"/>
          </a:p>
          <a:p>
            <a:pPr lvl="1"/>
            <a:r>
              <a:rPr lang="en-US" sz="2400" dirty="0"/>
              <a:t>Weather and climate change system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02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Tourism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Sustainable Development</a:t>
            </a:r>
          </a:p>
          <a:p>
            <a:pPr lvl="1"/>
            <a:r>
              <a:rPr lang="en-US" sz="2400" dirty="0"/>
              <a:t>development that meets the needs of the present without compromising the ability of future generations to meet their own needs (WCED, 1987)</a:t>
            </a:r>
            <a:r>
              <a:rPr lang="en-AU" sz="2400" dirty="0"/>
              <a:t> </a:t>
            </a:r>
          </a:p>
          <a:p>
            <a:r>
              <a:rPr lang="en-US" b="1" dirty="0"/>
              <a:t>Sustainable Tourism</a:t>
            </a:r>
          </a:p>
          <a:p>
            <a:pPr lvl="1"/>
            <a:r>
              <a:rPr lang="en-US" sz="2400" dirty="0"/>
              <a:t>tourism that takes full account of its current and future economic, social and environmental impacts, addressing the needs of visitors, the industry, the environment and host communities</a:t>
            </a:r>
            <a:r>
              <a:rPr lang="en-AU" sz="2400" dirty="0"/>
              <a:t> (UNEP/UNWTO, 2005)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1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1061940"/>
            <a:ext cx="7830457" cy="442818"/>
          </a:xfrm>
        </p:spPr>
        <p:txBody>
          <a:bodyPr/>
          <a:lstStyle/>
          <a:p>
            <a:r>
              <a:rPr lang="en-US" sz="3000" dirty="0"/>
              <a:t>Applications of IT in Sustainable Tourism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5171" y="1780539"/>
            <a:ext cx="3789679" cy="4328161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Carbon Calculator</a:t>
            </a:r>
            <a:endParaRPr lang="en-AU" sz="2200" dirty="0"/>
          </a:p>
          <a:p>
            <a:pPr lvl="1"/>
            <a:r>
              <a:rPr lang="en-US" sz="2200" dirty="0"/>
              <a:t>Community Informatics</a:t>
            </a:r>
            <a:endParaRPr lang="en-AU" sz="2200" dirty="0"/>
          </a:p>
          <a:p>
            <a:pPr lvl="1"/>
            <a:r>
              <a:rPr lang="en-US" sz="2200" dirty="0"/>
              <a:t>Computer Simulations</a:t>
            </a:r>
            <a:endParaRPr lang="en-AU" sz="2200" dirty="0"/>
          </a:p>
          <a:p>
            <a:pPr lvl="1"/>
            <a:r>
              <a:rPr lang="en-US" sz="2200" dirty="0"/>
              <a:t>Destination Management Systems (DMS)</a:t>
            </a:r>
            <a:endParaRPr lang="en-AU" sz="2200" dirty="0"/>
          </a:p>
          <a:p>
            <a:pPr lvl="1"/>
            <a:r>
              <a:rPr lang="en-US" sz="2200" dirty="0"/>
              <a:t>Economic Impact Analysis</a:t>
            </a:r>
            <a:endParaRPr lang="en-AU" sz="2200" dirty="0"/>
          </a:p>
          <a:p>
            <a:pPr lvl="1"/>
            <a:r>
              <a:rPr lang="en-US" sz="2200" dirty="0"/>
              <a:t>Environmental Management Systems (EMS)</a:t>
            </a:r>
          </a:p>
          <a:p>
            <a:pPr lvl="1"/>
            <a:r>
              <a:rPr lang="en-US" sz="2200" dirty="0"/>
              <a:t>Gamification</a:t>
            </a:r>
            <a:endParaRPr lang="en-AU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59300" y="1765300"/>
            <a:ext cx="4272728" cy="4343400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Geographic Information Systems (GIS)</a:t>
            </a:r>
            <a:endParaRPr lang="en-AU" sz="2200" dirty="0"/>
          </a:p>
          <a:p>
            <a:pPr lvl="1"/>
            <a:r>
              <a:rPr lang="en-US" sz="2200" dirty="0"/>
              <a:t>Global Positioning Systems (GPS)</a:t>
            </a:r>
            <a:endParaRPr lang="en-AU" sz="2200" dirty="0"/>
          </a:p>
          <a:p>
            <a:pPr lvl="1"/>
            <a:r>
              <a:rPr lang="en-US" sz="2200" dirty="0"/>
              <a:t>Intelligent Transportation Systems (ITS)</a:t>
            </a:r>
            <a:endParaRPr lang="en-AU" sz="2200" dirty="0"/>
          </a:p>
          <a:p>
            <a:pPr lvl="1"/>
            <a:r>
              <a:rPr lang="en-US" sz="2200" dirty="0"/>
              <a:t>Location-Based Services (LBS)</a:t>
            </a:r>
            <a:endParaRPr lang="en-AU" sz="2200" dirty="0"/>
          </a:p>
          <a:p>
            <a:pPr lvl="1"/>
            <a:r>
              <a:rPr lang="en-US" sz="2200" dirty="0"/>
              <a:t>Virtual Tourism</a:t>
            </a:r>
            <a:endParaRPr lang="en-AU" sz="2200" dirty="0"/>
          </a:p>
          <a:p>
            <a:pPr lvl="1"/>
            <a:r>
              <a:rPr lang="en-US" sz="2200" dirty="0"/>
              <a:t>Weather and Climate Change Systems</a:t>
            </a:r>
            <a:endParaRPr lang="en-AU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215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06" y="5940278"/>
            <a:ext cx="7830457" cy="69163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/>
              <a:t>Figure 12.1 </a:t>
            </a:r>
            <a:r>
              <a:rPr lang="en-US" sz="2400" b="0" dirty="0"/>
              <a:t>Twelve Aims of Sustainable Tourism </a:t>
            </a:r>
            <a:br>
              <a:rPr lang="en-US" b="0" dirty="0"/>
            </a:br>
            <a:r>
              <a:rPr lang="en-US" sz="1600" b="0" dirty="0"/>
              <a:t>Source: UNEP/UNWTO, 2005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5" name="Picture 4" descr="Figure 12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57" y="1102217"/>
            <a:ext cx="4669743" cy="46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Efficiency and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indent="-376238"/>
            <a:r>
              <a:rPr lang="en-US" sz="2400" dirty="0"/>
              <a:t>Application of IT to reduce aviation fuel usage</a:t>
            </a:r>
          </a:p>
          <a:p>
            <a:pPr lvl="1"/>
            <a:r>
              <a:rPr lang="en-US" sz="2400" dirty="0"/>
              <a:t>Systems that optimize flight routes</a:t>
            </a:r>
          </a:p>
          <a:p>
            <a:pPr lvl="1"/>
            <a:r>
              <a:rPr lang="en-US" sz="2400" dirty="0"/>
              <a:t>Coordination of arrival and departure times to reduce holding patterns caused by delays</a:t>
            </a:r>
          </a:p>
          <a:p>
            <a:pPr lvl="1"/>
            <a:r>
              <a:rPr lang="en-US" sz="2400" dirty="0"/>
              <a:t>Continuous descent systems</a:t>
            </a:r>
          </a:p>
          <a:p>
            <a:pPr lvl="1"/>
            <a:r>
              <a:rPr lang="en-US" sz="2400" dirty="0"/>
              <a:t>Design of lighter and more fuel efficient aircraft</a:t>
            </a:r>
          </a:p>
          <a:p>
            <a:pPr indent="-376238"/>
            <a:r>
              <a:rPr lang="en-US" sz="2400" dirty="0"/>
              <a:t>Energy and waste reduction in hotels</a:t>
            </a:r>
          </a:p>
          <a:p>
            <a:pPr lvl="1"/>
            <a:r>
              <a:rPr lang="en-US" sz="2400" dirty="0"/>
              <a:t>Energy management systems</a:t>
            </a:r>
          </a:p>
          <a:p>
            <a:pPr lvl="1"/>
            <a:r>
              <a:rPr lang="en-US" sz="2400" dirty="0"/>
              <a:t>Monitoring water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68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Environmental Purity &amp; Physical Integrity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0721" y="1783079"/>
            <a:ext cx="7829868" cy="460510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Use of DMSs to manage access to natural resources</a:t>
            </a:r>
          </a:p>
          <a:p>
            <a:pPr lvl="1"/>
            <a:r>
              <a:rPr lang="en-AU" sz="2400" dirty="0"/>
              <a:t>Location-based services used for sustainable education and interpretation</a:t>
            </a:r>
          </a:p>
          <a:p>
            <a:pPr lvl="1"/>
            <a:r>
              <a:rPr lang="en-US" sz="2400" dirty="0"/>
              <a:t>Computer technology monitors and manages efficient use of resources including:</a:t>
            </a:r>
          </a:p>
          <a:p>
            <a:pPr lvl="2"/>
            <a:r>
              <a:rPr lang="en-US" sz="2200" dirty="0"/>
              <a:t>water (low-flush toilets, low-flow showerheads) </a:t>
            </a:r>
          </a:p>
          <a:p>
            <a:pPr lvl="2"/>
            <a:r>
              <a:rPr lang="en-US" sz="2200" dirty="0"/>
              <a:t>energy (solar power generators, energy-saving light-bulbs)</a:t>
            </a:r>
          </a:p>
          <a:p>
            <a:pPr lvl="2"/>
            <a:r>
              <a:rPr lang="en-US" sz="2200" dirty="0"/>
              <a:t>pollution (noise, air and visual pollution)</a:t>
            </a:r>
          </a:p>
          <a:p>
            <a:pPr lvl="2"/>
            <a:r>
              <a:rPr lang="en-US" sz="2200" dirty="0"/>
              <a:t>recycling and waste management</a:t>
            </a:r>
          </a:p>
          <a:p>
            <a:pPr lvl="1"/>
            <a:r>
              <a:rPr lang="en-AU" sz="2400" dirty="0"/>
              <a:t>Carbon footprint calculators</a:t>
            </a:r>
          </a:p>
          <a:p>
            <a:pPr lvl="1"/>
            <a:r>
              <a:rPr lang="en-AU" sz="2400" dirty="0"/>
              <a:t>Use of CAD software to design more efficient buildings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5648-7FE8-402D-88EC-E9CFE9DCEB83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080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Custom 5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657797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797774"/>
        </a:dk1>
        <a:lt1>
          <a:srgbClr val="FFFFFF"/>
        </a:lt1>
        <a:dk2>
          <a:srgbClr val="5BBF21"/>
        </a:dk2>
        <a:lt2>
          <a:srgbClr val="000000"/>
        </a:lt2>
        <a:accent1>
          <a:srgbClr val="5BBF21"/>
        </a:accent1>
        <a:accent2>
          <a:srgbClr val="00FFFF"/>
        </a:accent2>
        <a:accent3>
          <a:srgbClr val="FFFFFF"/>
        </a:accent3>
        <a:accent4>
          <a:srgbClr val="666562"/>
        </a:accent4>
        <a:accent5>
          <a:srgbClr val="B5DCAB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1261</Words>
  <Application>Microsoft Office PowerPoint</Application>
  <PresentationFormat>On-screen Show (4:3)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Gill Sans MT</vt:lpstr>
      <vt:lpstr>Myriad Pro</vt:lpstr>
      <vt:lpstr>MyriadPro-Light</vt:lpstr>
      <vt:lpstr>MyriadPro-Semibold</vt:lpstr>
      <vt:lpstr>Times New Roman</vt:lpstr>
      <vt:lpstr>Wingdings</vt:lpstr>
      <vt:lpstr>Template</vt:lpstr>
      <vt:lpstr>PowerPoint Presentation</vt:lpstr>
      <vt:lpstr>Chapter 12</vt:lpstr>
      <vt:lpstr>Chapter 12 Learning Objectives</vt:lpstr>
      <vt:lpstr>Key Concepts</vt:lpstr>
      <vt:lpstr>Sustainable Tourism</vt:lpstr>
      <vt:lpstr>Applications of IT in Sustainable Tourism</vt:lpstr>
      <vt:lpstr>Figure 12.1 Twelve Aims of Sustainable Tourism  Source: UNEP/UNWTO, 2005 </vt:lpstr>
      <vt:lpstr>Resource Efficiency and IT</vt:lpstr>
      <vt:lpstr>Environmental Purity &amp; Physical Integrity</vt:lpstr>
      <vt:lpstr>Mobile Apps for Environmental Awareness</vt:lpstr>
      <vt:lpstr>Biological Diversity</vt:lpstr>
      <vt:lpstr>Virtual Substitute Travel Experiences</vt:lpstr>
      <vt:lpstr>Social Equity &amp; Community Wellbeing</vt:lpstr>
      <vt:lpstr>Local Control</vt:lpstr>
      <vt:lpstr>Cultural Richness</vt:lpstr>
      <vt:lpstr>Economic Viability &amp; Local Prosperity</vt:lpstr>
      <vt:lpstr>Economic Viability &amp; Local Prosperity</vt:lpstr>
      <vt:lpstr>Figure 12.4 Factors determining IT use by SMEs (Adapted from Buhalis, 2003, p. 143)</vt:lpstr>
      <vt:lpstr>Employment Quality &amp; Capacity Building</vt:lpstr>
      <vt:lpstr>Discussion Questions</vt:lpstr>
      <vt:lpstr>Discussion Questions</vt:lpstr>
      <vt:lpstr>Useful Websites</vt:lpstr>
      <vt:lpstr>Case Study ICONEM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uqpbenck</dc:creator>
  <cp:lastModifiedBy>Leigh-Ann Bard</cp:lastModifiedBy>
  <cp:revision>34</cp:revision>
  <dcterms:created xsi:type="dcterms:W3CDTF">2014-03-11T00:39:50Z</dcterms:created>
  <dcterms:modified xsi:type="dcterms:W3CDTF">2019-07-30T15:18:44Z</dcterms:modified>
</cp:coreProperties>
</file>