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25"/>
  </p:notesMasterIdLst>
  <p:sldIdLst>
    <p:sldId id="256" r:id="rId2"/>
    <p:sldId id="258" r:id="rId3"/>
    <p:sldId id="259" r:id="rId4"/>
    <p:sldId id="289" r:id="rId5"/>
    <p:sldId id="291" r:id="rId6"/>
    <p:sldId id="292" r:id="rId7"/>
    <p:sldId id="305" r:id="rId8"/>
    <p:sldId id="293" r:id="rId9"/>
    <p:sldId id="294" r:id="rId10"/>
    <p:sldId id="295" r:id="rId11"/>
    <p:sldId id="296" r:id="rId12"/>
    <p:sldId id="297" r:id="rId13"/>
    <p:sldId id="298" r:id="rId14"/>
    <p:sldId id="299" r:id="rId15"/>
    <p:sldId id="300" r:id="rId16"/>
    <p:sldId id="301" r:id="rId17"/>
    <p:sldId id="302" r:id="rId18"/>
    <p:sldId id="303" r:id="rId19"/>
    <p:sldId id="304" r:id="rId20"/>
    <p:sldId id="275" r:id="rId21"/>
    <p:sldId id="290" r:id="rId22"/>
    <p:sldId id="277" r:id="rId23"/>
    <p:sldId id="27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59"/>
    <p:restoredTop sz="94097" autoAdjust="0"/>
  </p:normalViewPr>
  <p:slideViewPr>
    <p:cSldViewPr snapToGrid="0">
      <p:cViewPr varScale="1">
        <p:scale>
          <a:sx n="76" d="100"/>
          <a:sy n="76" d="100"/>
        </p:scale>
        <p:origin x="154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FC6357-180B-6B43-84E4-7483FF3D607A}" type="doc">
      <dgm:prSet loTypeId="urn:microsoft.com/office/officeart/2005/8/layout/pyramid1" loCatId="" qsTypeId="urn:microsoft.com/office/officeart/2005/8/quickstyle/simple1" qsCatId="simple" csTypeId="urn:microsoft.com/office/officeart/2005/8/colors/colorful4" csCatId="colorful" phldr="1"/>
      <dgm:spPr/>
    </dgm:pt>
    <dgm:pt modelId="{139B7F3C-4D4F-EB40-876A-3FEDBB1EB5A7}">
      <dgm:prSet phldrT="[Text]" custT="1"/>
      <dgm:spPr/>
      <dgm:t>
        <a:bodyPr/>
        <a:lstStyle/>
        <a:p>
          <a:r>
            <a:rPr lang="en-US" sz="1600" b="1" dirty="0">
              <a:latin typeface="Gill Sans MT" panose="020B0502020104020203" pitchFamily="34" charset="77"/>
            </a:rPr>
            <a:t>Technology-Empowered Experiences</a:t>
          </a:r>
        </a:p>
      </dgm:t>
    </dgm:pt>
    <dgm:pt modelId="{5AA8EAAB-403F-B34A-B60E-75707165CD2B}" type="parTrans" cxnId="{EBD42854-8D04-7549-84EE-4A4F86895A55}">
      <dgm:prSet/>
      <dgm:spPr/>
      <dgm:t>
        <a:bodyPr/>
        <a:lstStyle/>
        <a:p>
          <a:endParaRPr lang="en-US" sz="1400" b="1">
            <a:latin typeface="Gill Sans MT" panose="020B0502020104020203" pitchFamily="34" charset="77"/>
          </a:endParaRPr>
        </a:p>
      </dgm:t>
    </dgm:pt>
    <dgm:pt modelId="{603F9D69-92E7-3443-B3D1-7C08615A9054}" type="sibTrans" cxnId="{EBD42854-8D04-7549-84EE-4A4F86895A55}">
      <dgm:prSet/>
      <dgm:spPr/>
      <dgm:t>
        <a:bodyPr/>
        <a:lstStyle/>
        <a:p>
          <a:endParaRPr lang="en-US" sz="1400" b="1">
            <a:latin typeface="Gill Sans MT" panose="020B0502020104020203" pitchFamily="34" charset="77"/>
          </a:endParaRPr>
        </a:p>
      </dgm:t>
    </dgm:pt>
    <dgm:pt modelId="{EDA463AF-31DB-084A-BB02-36917D16CDA9}">
      <dgm:prSet phldrT="[Text]" custT="1"/>
      <dgm:spPr/>
      <dgm:t>
        <a:bodyPr/>
        <a:lstStyle/>
        <a:p>
          <a:r>
            <a:rPr lang="en-US" sz="1600" b="1" dirty="0">
              <a:solidFill>
                <a:schemeClr val="bg1"/>
              </a:solidFill>
              <a:latin typeface="Gill Sans MT" panose="020B0502020104020203" pitchFamily="34" charset="77"/>
            </a:rPr>
            <a:t>Technology-Enhanced Experiences</a:t>
          </a:r>
        </a:p>
      </dgm:t>
    </dgm:pt>
    <dgm:pt modelId="{C3CC7600-BBC8-D84F-9E8D-49686E7E8652}" type="parTrans" cxnId="{121C98B7-DF01-CA4D-A544-2C9F2ED7298F}">
      <dgm:prSet/>
      <dgm:spPr/>
      <dgm:t>
        <a:bodyPr/>
        <a:lstStyle/>
        <a:p>
          <a:endParaRPr lang="en-US" sz="1400" b="1">
            <a:latin typeface="Gill Sans MT" panose="020B0502020104020203" pitchFamily="34" charset="77"/>
          </a:endParaRPr>
        </a:p>
      </dgm:t>
    </dgm:pt>
    <dgm:pt modelId="{E9BD52CE-0B40-AC4A-97F0-303C1B746255}" type="sibTrans" cxnId="{121C98B7-DF01-CA4D-A544-2C9F2ED7298F}">
      <dgm:prSet/>
      <dgm:spPr/>
      <dgm:t>
        <a:bodyPr/>
        <a:lstStyle/>
        <a:p>
          <a:endParaRPr lang="en-US" sz="1400" b="1">
            <a:latin typeface="Gill Sans MT" panose="020B0502020104020203" pitchFamily="34" charset="77"/>
          </a:endParaRPr>
        </a:p>
      </dgm:t>
    </dgm:pt>
    <dgm:pt modelId="{3ECA1B1D-8A49-9A41-80EA-59973AD838F8}">
      <dgm:prSet phldrT="[Text]" custT="1"/>
      <dgm:spPr/>
      <dgm:t>
        <a:bodyPr/>
        <a:lstStyle/>
        <a:p>
          <a:r>
            <a:rPr lang="en-US" sz="1600" b="1" dirty="0">
              <a:solidFill>
                <a:schemeClr val="bg1"/>
              </a:solidFill>
              <a:latin typeface="Gill Sans MT" panose="020B0502020104020203" pitchFamily="34" charset="77"/>
            </a:rPr>
            <a:t>Technology-Assisted Experiences</a:t>
          </a:r>
        </a:p>
      </dgm:t>
    </dgm:pt>
    <dgm:pt modelId="{A07B96CE-39B7-B14E-9B11-2EEA288F60D8}" type="parTrans" cxnId="{AC9944C9-7DB8-F945-9E70-75403A33BEDE}">
      <dgm:prSet/>
      <dgm:spPr/>
      <dgm:t>
        <a:bodyPr/>
        <a:lstStyle/>
        <a:p>
          <a:endParaRPr lang="en-US" sz="1400" b="1">
            <a:latin typeface="Gill Sans MT" panose="020B0502020104020203" pitchFamily="34" charset="77"/>
          </a:endParaRPr>
        </a:p>
      </dgm:t>
    </dgm:pt>
    <dgm:pt modelId="{AA61A9A7-6F72-B847-9AA0-4D3176082CCF}" type="sibTrans" cxnId="{AC9944C9-7DB8-F945-9E70-75403A33BEDE}">
      <dgm:prSet/>
      <dgm:spPr/>
      <dgm:t>
        <a:bodyPr/>
        <a:lstStyle/>
        <a:p>
          <a:endParaRPr lang="en-US" sz="1400" b="1">
            <a:latin typeface="Gill Sans MT" panose="020B0502020104020203" pitchFamily="34" charset="77"/>
          </a:endParaRPr>
        </a:p>
      </dgm:t>
    </dgm:pt>
    <dgm:pt modelId="{62FE088C-7B03-C443-A7AE-67976FE2D1F1}">
      <dgm:prSet phldrT="[Text]" custT="1"/>
      <dgm:spPr/>
      <dgm:t>
        <a:bodyPr/>
        <a:lstStyle/>
        <a:p>
          <a:r>
            <a:rPr lang="en-US" sz="1600" b="1" dirty="0">
              <a:solidFill>
                <a:schemeClr val="bg1"/>
              </a:solidFill>
              <a:latin typeface="Gill Sans MT" panose="020B0502020104020203" pitchFamily="34" charset="77"/>
            </a:rPr>
            <a:t>Conventional Experiences</a:t>
          </a:r>
        </a:p>
      </dgm:t>
    </dgm:pt>
    <dgm:pt modelId="{DE5BBE81-11E5-464D-93B9-DBE93E42486E}" type="parTrans" cxnId="{FB4AF427-27F8-FE46-81FD-2148BE1B02E8}">
      <dgm:prSet/>
      <dgm:spPr/>
      <dgm:t>
        <a:bodyPr/>
        <a:lstStyle/>
        <a:p>
          <a:endParaRPr lang="en-US" sz="1400" b="1">
            <a:latin typeface="Gill Sans MT" panose="020B0502020104020203" pitchFamily="34" charset="77"/>
          </a:endParaRPr>
        </a:p>
      </dgm:t>
    </dgm:pt>
    <dgm:pt modelId="{CE5BF9CF-91AF-EA42-B0C6-8EFC6A684B25}" type="sibTrans" cxnId="{FB4AF427-27F8-FE46-81FD-2148BE1B02E8}">
      <dgm:prSet/>
      <dgm:spPr/>
      <dgm:t>
        <a:bodyPr/>
        <a:lstStyle/>
        <a:p>
          <a:endParaRPr lang="en-US" sz="1400" b="1">
            <a:latin typeface="Gill Sans MT" panose="020B0502020104020203" pitchFamily="34" charset="77"/>
          </a:endParaRPr>
        </a:p>
      </dgm:t>
    </dgm:pt>
    <dgm:pt modelId="{B34DAEFC-5CC2-5F41-9F10-49FAB0877E89}" type="pres">
      <dgm:prSet presAssocID="{23FC6357-180B-6B43-84E4-7483FF3D607A}" presName="Name0" presStyleCnt="0">
        <dgm:presLayoutVars>
          <dgm:dir/>
          <dgm:animLvl val="lvl"/>
          <dgm:resizeHandles val="exact"/>
        </dgm:presLayoutVars>
      </dgm:prSet>
      <dgm:spPr/>
    </dgm:pt>
    <dgm:pt modelId="{10775F5D-F777-6D40-BBEA-BB31EFC0BFFE}" type="pres">
      <dgm:prSet presAssocID="{139B7F3C-4D4F-EB40-876A-3FEDBB1EB5A7}" presName="Name8" presStyleCnt="0"/>
      <dgm:spPr/>
    </dgm:pt>
    <dgm:pt modelId="{D62B8464-4430-064E-9C8C-CF4C06201B86}" type="pres">
      <dgm:prSet presAssocID="{139B7F3C-4D4F-EB40-876A-3FEDBB1EB5A7}" presName="level" presStyleLbl="node1" presStyleIdx="0" presStyleCnt="4">
        <dgm:presLayoutVars>
          <dgm:chMax val="1"/>
          <dgm:bulletEnabled val="1"/>
        </dgm:presLayoutVars>
      </dgm:prSet>
      <dgm:spPr/>
    </dgm:pt>
    <dgm:pt modelId="{83BC991C-34F4-A746-91D0-DDAB4191300C}" type="pres">
      <dgm:prSet presAssocID="{139B7F3C-4D4F-EB40-876A-3FEDBB1EB5A7}" presName="levelTx" presStyleLbl="revTx" presStyleIdx="0" presStyleCnt="0">
        <dgm:presLayoutVars>
          <dgm:chMax val="1"/>
          <dgm:bulletEnabled val="1"/>
        </dgm:presLayoutVars>
      </dgm:prSet>
      <dgm:spPr/>
    </dgm:pt>
    <dgm:pt modelId="{D6EC728F-7302-2844-BCC0-A9A6B7AA603B}" type="pres">
      <dgm:prSet presAssocID="{EDA463AF-31DB-084A-BB02-36917D16CDA9}" presName="Name8" presStyleCnt="0"/>
      <dgm:spPr/>
    </dgm:pt>
    <dgm:pt modelId="{E77C0448-4770-844B-B718-78A76822C881}" type="pres">
      <dgm:prSet presAssocID="{EDA463AF-31DB-084A-BB02-36917D16CDA9}" presName="level" presStyleLbl="node1" presStyleIdx="1" presStyleCnt="4">
        <dgm:presLayoutVars>
          <dgm:chMax val="1"/>
          <dgm:bulletEnabled val="1"/>
        </dgm:presLayoutVars>
      </dgm:prSet>
      <dgm:spPr/>
    </dgm:pt>
    <dgm:pt modelId="{054B2014-EC15-7B48-B10F-6D5E1592E044}" type="pres">
      <dgm:prSet presAssocID="{EDA463AF-31DB-084A-BB02-36917D16CDA9}" presName="levelTx" presStyleLbl="revTx" presStyleIdx="0" presStyleCnt="0">
        <dgm:presLayoutVars>
          <dgm:chMax val="1"/>
          <dgm:bulletEnabled val="1"/>
        </dgm:presLayoutVars>
      </dgm:prSet>
      <dgm:spPr/>
    </dgm:pt>
    <dgm:pt modelId="{A310D832-8431-1444-AF36-F1AAA4F7CBE7}" type="pres">
      <dgm:prSet presAssocID="{3ECA1B1D-8A49-9A41-80EA-59973AD838F8}" presName="Name8" presStyleCnt="0"/>
      <dgm:spPr/>
    </dgm:pt>
    <dgm:pt modelId="{82DD2320-F8FD-9B4C-993F-A413D7488BD4}" type="pres">
      <dgm:prSet presAssocID="{3ECA1B1D-8A49-9A41-80EA-59973AD838F8}" presName="level" presStyleLbl="node1" presStyleIdx="2" presStyleCnt="4">
        <dgm:presLayoutVars>
          <dgm:chMax val="1"/>
          <dgm:bulletEnabled val="1"/>
        </dgm:presLayoutVars>
      </dgm:prSet>
      <dgm:spPr/>
    </dgm:pt>
    <dgm:pt modelId="{D297A146-BB62-4847-9647-74FD9A0C6E7F}" type="pres">
      <dgm:prSet presAssocID="{3ECA1B1D-8A49-9A41-80EA-59973AD838F8}" presName="levelTx" presStyleLbl="revTx" presStyleIdx="0" presStyleCnt="0">
        <dgm:presLayoutVars>
          <dgm:chMax val="1"/>
          <dgm:bulletEnabled val="1"/>
        </dgm:presLayoutVars>
      </dgm:prSet>
      <dgm:spPr/>
    </dgm:pt>
    <dgm:pt modelId="{8A9C1BF6-A580-F345-8957-9E5357ADA300}" type="pres">
      <dgm:prSet presAssocID="{62FE088C-7B03-C443-A7AE-67976FE2D1F1}" presName="Name8" presStyleCnt="0"/>
      <dgm:spPr/>
    </dgm:pt>
    <dgm:pt modelId="{4BF05023-0060-3F44-9C80-776CB71574A6}" type="pres">
      <dgm:prSet presAssocID="{62FE088C-7B03-C443-A7AE-67976FE2D1F1}" presName="level" presStyleLbl="node1" presStyleIdx="3" presStyleCnt="4">
        <dgm:presLayoutVars>
          <dgm:chMax val="1"/>
          <dgm:bulletEnabled val="1"/>
        </dgm:presLayoutVars>
      </dgm:prSet>
      <dgm:spPr/>
    </dgm:pt>
    <dgm:pt modelId="{3CFFBC09-E88B-4049-9083-137D6D233FF9}" type="pres">
      <dgm:prSet presAssocID="{62FE088C-7B03-C443-A7AE-67976FE2D1F1}" presName="levelTx" presStyleLbl="revTx" presStyleIdx="0" presStyleCnt="0">
        <dgm:presLayoutVars>
          <dgm:chMax val="1"/>
          <dgm:bulletEnabled val="1"/>
        </dgm:presLayoutVars>
      </dgm:prSet>
      <dgm:spPr/>
    </dgm:pt>
  </dgm:ptLst>
  <dgm:cxnLst>
    <dgm:cxn modelId="{CCBDFE0C-4794-0840-8B92-38ED3FA75263}" type="presOf" srcId="{139B7F3C-4D4F-EB40-876A-3FEDBB1EB5A7}" destId="{83BC991C-34F4-A746-91D0-DDAB4191300C}" srcOrd="1" destOrd="0" presId="urn:microsoft.com/office/officeart/2005/8/layout/pyramid1"/>
    <dgm:cxn modelId="{22CD2611-33D9-ED44-81B2-30B51565299B}" type="presOf" srcId="{62FE088C-7B03-C443-A7AE-67976FE2D1F1}" destId="{4BF05023-0060-3F44-9C80-776CB71574A6}" srcOrd="0" destOrd="0" presId="urn:microsoft.com/office/officeart/2005/8/layout/pyramid1"/>
    <dgm:cxn modelId="{FB4AF427-27F8-FE46-81FD-2148BE1B02E8}" srcId="{23FC6357-180B-6B43-84E4-7483FF3D607A}" destId="{62FE088C-7B03-C443-A7AE-67976FE2D1F1}" srcOrd="3" destOrd="0" parTransId="{DE5BBE81-11E5-464D-93B9-DBE93E42486E}" sibTransId="{CE5BF9CF-91AF-EA42-B0C6-8EFC6A684B25}"/>
    <dgm:cxn modelId="{4543F74A-5819-2346-8D1A-6D1F0AD514F0}" type="presOf" srcId="{139B7F3C-4D4F-EB40-876A-3FEDBB1EB5A7}" destId="{D62B8464-4430-064E-9C8C-CF4C06201B86}" srcOrd="0" destOrd="0" presId="urn:microsoft.com/office/officeart/2005/8/layout/pyramid1"/>
    <dgm:cxn modelId="{1B53386F-2796-D34C-9366-9BFFA6513DFE}" type="presOf" srcId="{23FC6357-180B-6B43-84E4-7483FF3D607A}" destId="{B34DAEFC-5CC2-5F41-9F10-49FAB0877E89}" srcOrd="0" destOrd="0" presId="urn:microsoft.com/office/officeart/2005/8/layout/pyramid1"/>
    <dgm:cxn modelId="{EBD42854-8D04-7549-84EE-4A4F86895A55}" srcId="{23FC6357-180B-6B43-84E4-7483FF3D607A}" destId="{139B7F3C-4D4F-EB40-876A-3FEDBB1EB5A7}" srcOrd="0" destOrd="0" parTransId="{5AA8EAAB-403F-B34A-B60E-75707165CD2B}" sibTransId="{603F9D69-92E7-3443-B3D1-7C08615A9054}"/>
    <dgm:cxn modelId="{888B4789-7C0B-BB4A-97E8-77B780438181}" type="presOf" srcId="{3ECA1B1D-8A49-9A41-80EA-59973AD838F8}" destId="{D297A146-BB62-4847-9647-74FD9A0C6E7F}" srcOrd="1" destOrd="0" presId="urn:microsoft.com/office/officeart/2005/8/layout/pyramid1"/>
    <dgm:cxn modelId="{42D122A1-794D-164F-A4C8-D022F498DF22}" type="presOf" srcId="{62FE088C-7B03-C443-A7AE-67976FE2D1F1}" destId="{3CFFBC09-E88B-4049-9083-137D6D233FF9}" srcOrd="1" destOrd="0" presId="urn:microsoft.com/office/officeart/2005/8/layout/pyramid1"/>
    <dgm:cxn modelId="{E5D08DB4-60FB-DC4E-B805-63BDD6BD24DF}" type="presOf" srcId="{EDA463AF-31DB-084A-BB02-36917D16CDA9}" destId="{054B2014-EC15-7B48-B10F-6D5E1592E044}" srcOrd="1" destOrd="0" presId="urn:microsoft.com/office/officeart/2005/8/layout/pyramid1"/>
    <dgm:cxn modelId="{121C98B7-DF01-CA4D-A544-2C9F2ED7298F}" srcId="{23FC6357-180B-6B43-84E4-7483FF3D607A}" destId="{EDA463AF-31DB-084A-BB02-36917D16CDA9}" srcOrd="1" destOrd="0" parTransId="{C3CC7600-BBC8-D84F-9E8D-49686E7E8652}" sibTransId="{E9BD52CE-0B40-AC4A-97F0-303C1B746255}"/>
    <dgm:cxn modelId="{A03657C4-8A03-6745-94C2-C2F8C94673C5}" type="presOf" srcId="{EDA463AF-31DB-084A-BB02-36917D16CDA9}" destId="{E77C0448-4770-844B-B718-78A76822C881}" srcOrd="0" destOrd="0" presId="urn:microsoft.com/office/officeart/2005/8/layout/pyramid1"/>
    <dgm:cxn modelId="{AC9944C9-7DB8-F945-9E70-75403A33BEDE}" srcId="{23FC6357-180B-6B43-84E4-7483FF3D607A}" destId="{3ECA1B1D-8A49-9A41-80EA-59973AD838F8}" srcOrd="2" destOrd="0" parTransId="{A07B96CE-39B7-B14E-9B11-2EEA288F60D8}" sibTransId="{AA61A9A7-6F72-B847-9AA0-4D3176082CCF}"/>
    <dgm:cxn modelId="{2145B3D7-4331-D143-858F-AF4556EFF22A}" type="presOf" srcId="{3ECA1B1D-8A49-9A41-80EA-59973AD838F8}" destId="{82DD2320-F8FD-9B4C-993F-A413D7488BD4}" srcOrd="0" destOrd="0" presId="urn:microsoft.com/office/officeart/2005/8/layout/pyramid1"/>
    <dgm:cxn modelId="{D3FECBB2-F23F-F640-B516-863AAE468D8D}" type="presParOf" srcId="{B34DAEFC-5CC2-5F41-9F10-49FAB0877E89}" destId="{10775F5D-F777-6D40-BBEA-BB31EFC0BFFE}" srcOrd="0" destOrd="0" presId="urn:microsoft.com/office/officeart/2005/8/layout/pyramid1"/>
    <dgm:cxn modelId="{9C2467C7-EB96-D149-9B0F-067F770E69C0}" type="presParOf" srcId="{10775F5D-F777-6D40-BBEA-BB31EFC0BFFE}" destId="{D62B8464-4430-064E-9C8C-CF4C06201B86}" srcOrd="0" destOrd="0" presId="urn:microsoft.com/office/officeart/2005/8/layout/pyramid1"/>
    <dgm:cxn modelId="{F853C8F2-0636-1043-9E79-BDA8B80AFB46}" type="presParOf" srcId="{10775F5D-F777-6D40-BBEA-BB31EFC0BFFE}" destId="{83BC991C-34F4-A746-91D0-DDAB4191300C}" srcOrd="1" destOrd="0" presId="urn:microsoft.com/office/officeart/2005/8/layout/pyramid1"/>
    <dgm:cxn modelId="{9C332232-D482-0E4F-B689-2767D374C5D4}" type="presParOf" srcId="{B34DAEFC-5CC2-5F41-9F10-49FAB0877E89}" destId="{D6EC728F-7302-2844-BCC0-A9A6B7AA603B}" srcOrd="1" destOrd="0" presId="urn:microsoft.com/office/officeart/2005/8/layout/pyramid1"/>
    <dgm:cxn modelId="{C8394BA3-9C83-394F-B5FC-8870F1F41699}" type="presParOf" srcId="{D6EC728F-7302-2844-BCC0-A9A6B7AA603B}" destId="{E77C0448-4770-844B-B718-78A76822C881}" srcOrd="0" destOrd="0" presId="urn:microsoft.com/office/officeart/2005/8/layout/pyramid1"/>
    <dgm:cxn modelId="{E9FBE848-7751-804D-B2A4-0C6B7EBEB380}" type="presParOf" srcId="{D6EC728F-7302-2844-BCC0-A9A6B7AA603B}" destId="{054B2014-EC15-7B48-B10F-6D5E1592E044}" srcOrd="1" destOrd="0" presId="urn:microsoft.com/office/officeart/2005/8/layout/pyramid1"/>
    <dgm:cxn modelId="{B1C6339F-1974-E048-937A-7A5135BD519B}" type="presParOf" srcId="{B34DAEFC-5CC2-5F41-9F10-49FAB0877E89}" destId="{A310D832-8431-1444-AF36-F1AAA4F7CBE7}" srcOrd="2" destOrd="0" presId="urn:microsoft.com/office/officeart/2005/8/layout/pyramid1"/>
    <dgm:cxn modelId="{513E2140-9E9D-AA4F-9FB6-16B76D638BB2}" type="presParOf" srcId="{A310D832-8431-1444-AF36-F1AAA4F7CBE7}" destId="{82DD2320-F8FD-9B4C-993F-A413D7488BD4}" srcOrd="0" destOrd="0" presId="urn:microsoft.com/office/officeart/2005/8/layout/pyramid1"/>
    <dgm:cxn modelId="{6F382073-46E5-8D43-AC5F-B5D31EDB2833}" type="presParOf" srcId="{A310D832-8431-1444-AF36-F1AAA4F7CBE7}" destId="{D297A146-BB62-4847-9647-74FD9A0C6E7F}" srcOrd="1" destOrd="0" presId="urn:microsoft.com/office/officeart/2005/8/layout/pyramid1"/>
    <dgm:cxn modelId="{C06AFFC2-EAB1-A943-B27F-1A2D631E6855}" type="presParOf" srcId="{B34DAEFC-5CC2-5F41-9F10-49FAB0877E89}" destId="{8A9C1BF6-A580-F345-8957-9E5357ADA300}" srcOrd="3" destOrd="0" presId="urn:microsoft.com/office/officeart/2005/8/layout/pyramid1"/>
    <dgm:cxn modelId="{38D19447-8D32-C84A-9A53-2ED457869CDC}" type="presParOf" srcId="{8A9C1BF6-A580-F345-8957-9E5357ADA300}" destId="{4BF05023-0060-3F44-9C80-776CB71574A6}" srcOrd="0" destOrd="0" presId="urn:microsoft.com/office/officeart/2005/8/layout/pyramid1"/>
    <dgm:cxn modelId="{8935E72A-B3A4-B64C-A878-04A809CF450E}" type="presParOf" srcId="{8A9C1BF6-A580-F345-8957-9E5357ADA300}" destId="{3CFFBC09-E88B-4049-9083-137D6D233FF9}" srcOrd="1" destOrd="0" presId="urn:microsoft.com/office/officeart/2005/8/layout/pyramid1"/>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2B8464-4430-064E-9C8C-CF4C06201B86}">
      <dsp:nvSpPr>
        <dsp:cNvPr id="0" name=""/>
        <dsp:cNvSpPr/>
      </dsp:nvSpPr>
      <dsp:spPr>
        <a:xfrm>
          <a:off x="2054019" y="0"/>
          <a:ext cx="1369346" cy="1025404"/>
        </a:xfrm>
        <a:prstGeom prst="trapezoid">
          <a:avLst>
            <a:gd name="adj" fmla="val 66771"/>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Gill Sans MT" panose="020B0502020104020203" pitchFamily="34" charset="77"/>
            </a:rPr>
            <a:t>Technology-Empowered Experiences</a:t>
          </a:r>
        </a:p>
      </dsp:txBody>
      <dsp:txXfrm>
        <a:off x="2054019" y="0"/>
        <a:ext cx="1369346" cy="1025404"/>
      </dsp:txXfrm>
    </dsp:sp>
    <dsp:sp modelId="{E77C0448-4770-844B-B718-78A76822C881}">
      <dsp:nvSpPr>
        <dsp:cNvPr id="0" name=""/>
        <dsp:cNvSpPr/>
      </dsp:nvSpPr>
      <dsp:spPr>
        <a:xfrm>
          <a:off x="1369346" y="1025404"/>
          <a:ext cx="2738692" cy="1025404"/>
        </a:xfrm>
        <a:prstGeom prst="trapezoid">
          <a:avLst>
            <a:gd name="adj" fmla="val 66771"/>
          </a:avLst>
        </a:prstGeom>
        <a:solidFill>
          <a:schemeClr val="accent4">
            <a:hueOff val="-1070112"/>
            <a:satOff val="13230"/>
            <a:lumOff val="-43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latin typeface="Gill Sans MT" panose="020B0502020104020203" pitchFamily="34" charset="77"/>
            </a:rPr>
            <a:t>Technology-Enhanced Experiences</a:t>
          </a:r>
        </a:p>
      </dsp:txBody>
      <dsp:txXfrm>
        <a:off x="1848617" y="1025404"/>
        <a:ext cx="1780150" cy="1025404"/>
      </dsp:txXfrm>
    </dsp:sp>
    <dsp:sp modelId="{82DD2320-F8FD-9B4C-993F-A413D7488BD4}">
      <dsp:nvSpPr>
        <dsp:cNvPr id="0" name=""/>
        <dsp:cNvSpPr/>
      </dsp:nvSpPr>
      <dsp:spPr>
        <a:xfrm>
          <a:off x="684673" y="2050808"/>
          <a:ext cx="4108038" cy="1025404"/>
        </a:xfrm>
        <a:prstGeom prst="trapezoid">
          <a:avLst>
            <a:gd name="adj" fmla="val 66771"/>
          </a:avLst>
        </a:prstGeom>
        <a:solidFill>
          <a:schemeClr val="accent4">
            <a:hueOff val="-2140224"/>
            <a:satOff val="26460"/>
            <a:lumOff val="-86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latin typeface="Gill Sans MT" panose="020B0502020104020203" pitchFamily="34" charset="77"/>
            </a:rPr>
            <a:t>Technology-Assisted Experiences</a:t>
          </a:r>
        </a:p>
      </dsp:txBody>
      <dsp:txXfrm>
        <a:off x="1403579" y="2050808"/>
        <a:ext cx="2670225" cy="1025404"/>
      </dsp:txXfrm>
    </dsp:sp>
    <dsp:sp modelId="{4BF05023-0060-3F44-9C80-776CB71574A6}">
      <dsp:nvSpPr>
        <dsp:cNvPr id="0" name=""/>
        <dsp:cNvSpPr/>
      </dsp:nvSpPr>
      <dsp:spPr>
        <a:xfrm>
          <a:off x="0" y="3076212"/>
          <a:ext cx="5477385" cy="1025404"/>
        </a:xfrm>
        <a:prstGeom prst="trapezoid">
          <a:avLst>
            <a:gd name="adj" fmla="val 66771"/>
          </a:avLst>
        </a:prstGeom>
        <a:solidFill>
          <a:schemeClr val="accent4">
            <a:hueOff val="-3210336"/>
            <a:satOff val="39690"/>
            <a:lumOff val="-129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latin typeface="Gill Sans MT" panose="020B0502020104020203" pitchFamily="34" charset="77"/>
            </a:rPr>
            <a:t>Conventional Experiences</a:t>
          </a:r>
        </a:p>
      </dsp:txBody>
      <dsp:txXfrm>
        <a:off x="958542" y="3076212"/>
        <a:ext cx="3560300" cy="1025404"/>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25DC1-D3DC-3549-8C49-1BF7E5F37177}" type="datetimeFigureOut">
              <a:rPr lang="en-US" smtClean="0"/>
              <a:t>7/30/2019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7109C2-4237-B942-B5BB-CBA8C17BD41F}" type="slidenum">
              <a:rPr lang="en-US" smtClean="0"/>
              <a:t>‹#›</a:t>
            </a:fld>
            <a:endParaRPr lang="en-US"/>
          </a:p>
        </p:txBody>
      </p:sp>
    </p:spTree>
    <p:extLst>
      <p:ext uri="{BB962C8B-B14F-4D97-AF65-F5344CB8AC3E}">
        <p14:creationId xmlns:p14="http://schemas.microsoft.com/office/powerpoint/2010/main" val="2570263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FF55DB4-DF4C-5642-ABD3-8CFEB02DB4E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5668"/>
          <a:stretch/>
        </p:blipFill>
        <p:spPr>
          <a:xfrm>
            <a:off x="0" y="0"/>
            <a:ext cx="9144000" cy="6857999"/>
          </a:xfrm>
          <a:prstGeom prst="rect">
            <a:avLst/>
          </a:prstGeom>
        </p:spPr>
      </p:pic>
      <p:pic>
        <p:nvPicPr>
          <p:cNvPr id="16" name="Picture 15">
            <a:extLst>
              <a:ext uri="{FF2B5EF4-FFF2-40B4-BE49-F238E27FC236}">
                <a16:creationId xmlns:a16="http://schemas.microsoft.com/office/drawing/2014/main" id="{8FC18E76-A190-6749-B9F8-A9F66706D5D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58340" y="5356351"/>
            <a:ext cx="1543026" cy="448680"/>
          </a:xfrm>
          <a:prstGeom prst="rect">
            <a:avLst/>
          </a:prstGeom>
        </p:spPr>
      </p:pic>
      <p:sp>
        <p:nvSpPr>
          <p:cNvPr id="26" name="TextBox 25"/>
          <p:cNvSpPr txBox="1"/>
          <p:nvPr userDrawn="1"/>
        </p:nvSpPr>
        <p:spPr>
          <a:xfrm>
            <a:off x="0" y="1359521"/>
            <a:ext cx="8458200" cy="2185214"/>
          </a:xfrm>
          <a:prstGeom prst="rect">
            <a:avLst/>
          </a:prstGeom>
          <a:noFill/>
        </p:spPr>
        <p:txBody>
          <a:bodyPr wrap="square" rtlCol="0">
            <a:spAutoFit/>
          </a:bodyPr>
          <a:lstStyle/>
          <a:p>
            <a:pPr algn="r" fontAlgn="base">
              <a:spcBef>
                <a:spcPct val="0"/>
              </a:spcBef>
              <a:spcAft>
                <a:spcPct val="0"/>
              </a:spcAft>
            </a:pPr>
            <a:r>
              <a:rPr lang="en-US" sz="2800" dirty="0">
                <a:solidFill>
                  <a:schemeClr val="bg1"/>
                </a:solidFill>
                <a:latin typeface="Gill Sans MT" panose="020B0502020104020203" pitchFamily="34" charset="77"/>
                <a:cs typeface="Arial"/>
              </a:rPr>
              <a:t>3</a:t>
            </a:r>
            <a:r>
              <a:rPr lang="en-US" sz="2800" baseline="30000" dirty="0">
                <a:solidFill>
                  <a:schemeClr val="bg1"/>
                </a:solidFill>
                <a:latin typeface="Gill Sans MT" panose="020B0502020104020203" pitchFamily="34" charset="77"/>
                <a:cs typeface="Arial"/>
              </a:rPr>
              <a:t>rd</a:t>
            </a:r>
            <a:r>
              <a:rPr lang="en-US" sz="2800" dirty="0">
                <a:solidFill>
                  <a:schemeClr val="bg1"/>
                </a:solidFill>
                <a:latin typeface="Gill Sans MT" panose="020B0502020104020203" pitchFamily="34" charset="77"/>
                <a:cs typeface="Arial"/>
              </a:rPr>
              <a:t> Edition</a:t>
            </a:r>
          </a:p>
          <a:p>
            <a:pPr algn="r" fontAlgn="base">
              <a:spcBef>
                <a:spcPct val="0"/>
              </a:spcBef>
              <a:spcAft>
                <a:spcPct val="0"/>
              </a:spcAft>
            </a:pPr>
            <a:r>
              <a:rPr lang="en-US" sz="5400" dirty="0">
                <a:solidFill>
                  <a:schemeClr val="bg1"/>
                </a:solidFill>
                <a:latin typeface="Gill Sans MT" panose="020B0502020104020203" pitchFamily="34" charset="77"/>
                <a:cs typeface="Arial"/>
              </a:rPr>
              <a:t>Tourism Information Technology</a:t>
            </a:r>
          </a:p>
        </p:txBody>
      </p:sp>
      <p:sp>
        <p:nvSpPr>
          <p:cNvPr id="27" name="TextBox 26"/>
          <p:cNvSpPr txBox="1"/>
          <p:nvPr userDrawn="1"/>
        </p:nvSpPr>
        <p:spPr>
          <a:xfrm>
            <a:off x="0" y="3789883"/>
            <a:ext cx="8458200" cy="1200329"/>
          </a:xfrm>
          <a:prstGeom prst="rect">
            <a:avLst/>
          </a:prstGeom>
          <a:noFill/>
        </p:spPr>
        <p:txBody>
          <a:bodyPr wrap="square" rtlCol="0">
            <a:spAutoFit/>
          </a:bodyPr>
          <a:lstStyle/>
          <a:p>
            <a:pPr algn="r" fontAlgn="base">
              <a:spcBef>
                <a:spcPct val="0"/>
              </a:spcBef>
              <a:spcAft>
                <a:spcPct val="0"/>
              </a:spcAft>
            </a:pPr>
            <a:r>
              <a:rPr lang="nl-NL" sz="2400" dirty="0">
                <a:solidFill>
                  <a:schemeClr val="bg1"/>
                </a:solidFill>
                <a:latin typeface="Gill Sans MT" panose="020B0502020104020203" pitchFamily="34" charset="77"/>
                <a:cs typeface="Arial"/>
              </a:rPr>
              <a:t>PIERRE J. BENCKENDORFF</a:t>
            </a:r>
          </a:p>
          <a:p>
            <a:pPr algn="r" fontAlgn="base">
              <a:spcBef>
                <a:spcPct val="0"/>
              </a:spcBef>
              <a:spcAft>
                <a:spcPct val="0"/>
              </a:spcAft>
            </a:pPr>
            <a:r>
              <a:rPr lang="nl-NL" sz="2400" dirty="0">
                <a:solidFill>
                  <a:schemeClr val="bg1"/>
                </a:solidFill>
                <a:latin typeface="Gill Sans MT" panose="020B0502020104020203" pitchFamily="34" charset="77"/>
                <a:cs typeface="Arial"/>
              </a:rPr>
              <a:t>ZHENG XIANG</a:t>
            </a:r>
          </a:p>
          <a:p>
            <a:pPr algn="r" fontAlgn="base">
              <a:spcBef>
                <a:spcPct val="0"/>
              </a:spcBef>
              <a:spcAft>
                <a:spcPct val="0"/>
              </a:spcAft>
            </a:pPr>
            <a:r>
              <a:rPr lang="nl-NL" sz="2400" dirty="0">
                <a:solidFill>
                  <a:schemeClr val="bg1"/>
                </a:solidFill>
                <a:latin typeface="Gill Sans MT" panose="020B0502020104020203" pitchFamily="34" charset="77"/>
                <a:cs typeface="Arial"/>
              </a:rPr>
              <a:t>PAULINE J. SHELDON</a:t>
            </a:r>
          </a:p>
        </p:txBody>
      </p:sp>
      <p:sp>
        <p:nvSpPr>
          <p:cNvPr id="28" name="Rectangle 27"/>
          <p:cNvSpPr/>
          <p:nvPr userDrawn="1"/>
        </p:nvSpPr>
        <p:spPr>
          <a:xfrm>
            <a:off x="6545994" y="6134373"/>
            <a:ext cx="2598006" cy="33904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000" dirty="0">
                <a:solidFill>
                  <a:srgbClr val="000000"/>
                </a:solidFill>
                <a:latin typeface="Myriad Pro"/>
                <a:cs typeface="Myriad Pro"/>
              </a:rPr>
              <a:t>COMPLIMENTARY TEACHING MATERIALS</a:t>
            </a:r>
          </a:p>
        </p:txBody>
      </p:sp>
      <p:grpSp>
        <p:nvGrpSpPr>
          <p:cNvPr id="5" name="Group 4">
            <a:extLst>
              <a:ext uri="{FF2B5EF4-FFF2-40B4-BE49-F238E27FC236}">
                <a16:creationId xmlns:a16="http://schemas.microsoft.com/office/drawing/2014/main" id="{2B87D376-6618-284C-8563-B2B014897252}"/>
              </a:ext>
            </a:extLst>
          </p:cNvPr>
          <p:cNvGrpSpPr/>
          <p:nvPr userDrawn="1"/>
        </p:nvGrpSpPr>
        <p:grpSpPr>
          <a:xfrm>
            <a:off x="0" y="347312"/>
            <a:ext cx="9144000" cy="371679"/>
            <a:chOff x="0" y="454274"/>
            <a:chExt cx="9144000" cy="371679"/>
          </a:xfrm>
        </p:grpSpPr>
        <p:sp>
          <p:nvSpPr>
            <p:cNvPr id="25" name="Rectangle 24"/>
            <p:cNvSpPr/>
            <p:nvPr userDrawn="1"/>
          </p:nvSpPr>
          <p:spPr>
            <a:xfrm>
              <a:off x="0" y="454274"/>
              <a:ext cx="9144000" cy="371679"/>
            </a:xfrm>
            <a:prstGeom prst="rect">
              <a:avLst/>
            </a:prstGeom>
            <a:solidFill>
              <a:schemeClr val="tx1"/>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700" spc="300" dirty="0">
                  <a:solidFill>
                    <a:prstClr val="white"/>
                  </a:solidFill>
                  <a:latin typeface="Myriad Pro"/>
                  <a:cs typeface="Myriad Pro"/>
                </a:rPr>
                <a:t>CABI TOURISM TEXTS</a:t>
              </a:r>
            </a:p>
          </p:txBody>
        </p:sp>
        <p:cxnSp>
          <p:nvCxnSpPr>
            <p:cNvPr id="4" name="Straight Connector 3">
              <a:extLst>
                <a:ext uri="{FF2B5EF4-FFF2-40B4-BE49-F238E27FC236}">
                  <a16:creationId xmlns:a16="http://schemas.microsoft.com/office/drawing/2014/main" id="{323A39C1-539A-4844-9373-2FB274ECC1D3}"/>
                </a:ext>
              </a:extLst>
            </p:cNvPr>
            <p:cNvCxnSpPr/>
            <p:nvPr userDrawn="1"/>
          </p:nvCxnSpPr>
          <p:spPr>
            <a:xfrm>
              <a:off x="0" y="454274"/>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01FA3E-B282-D642-A5CD-5BAD957140DB}"/>
                </a:ext>
              </a:extLst>
            </p:cNvPr>
            <p:cNvCxnSpPr/>
            <p:nvPr userDrawn="1"/>
          </p:nvCxnSpPr>
          <p:spPr>
            <a:xfrm>
              <a:off x="0" y="820034"/>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91511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utcom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362981" y="1057231"/>
            <a:ext cx="8383472" cy="442818"/>
          </a:xfrm>
          <a:prstGeom prst="rect">
            <a:avLst/>
          </a:prstGeom>
        </p:spPr>
        <p:txBody>
          <a:bodyPr vert="horz" lIns="91440" tIns="45720" rIns="91440" bIns="45720" rtlCol="0" anchor="ctr">
            <a:noAutofit/>
          </a:bodyPr>
          <a:lstStyle/>
          <a:p>
            <a:pPr lvl="0"/>
            <a:r>
              <a:rPr lang="en-AU"/>
              <a:t>Click to edit Master title style</a:t>
            </a:r>
            <a:endParaRPr lang="en-GB" dirty="0"/>
          </a:p>
        </p:txBody>
      </p:sp>
      <p:sp>
        <p:nvSpPr>
          <p:cNvPr id="3" name="Text Placeholder 2"/>
          <p:cNvSpPr>
            <a:spLocks noGrp="1"/>
          </p:cNvSpPr>
          <p:nvPr>
            <p:ph type="body" sz="quarter" idx="10"/>
          </p:nvPr>
        </p:nvSpPr>
        <p:spPr>
          <a:xfrm>
            <a:off x="363595" y="1614115"/>
            <a:ext cx="8382840" cy="4466010"/>
          </a:xfrm>
        </p:spPr>
        <p:txBody>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2" name="Slide Number Placeholder 1"/>
          <p:cNvSpPr>
            <a:spLocks noGrp="1"/>
          </p:cNvSpPr>
          <p:nvPr>
            <p:ph type="sldNum" sz="quarter" idx="11"/>
          </p:nvPr>
        </p:nvSpPr>
        <p:spPr/>
        <p:txBody>
          <a:bodyPr/>
          <a:lstStyle/>
          <a:p>
            <a:fld id="{FA145648-7FE8-402D-88EC-E9CFE9DCEB83}" type="slidenum">
              <a:rPr lang="en-AU" smtClean="0"/>
              <a:pPr/>
              <a:t>‹#›</a:t>
            </a:fld>
            <a:endParaRPr lang="en-AU"/>
          </a:p>
        </p:txBody>
      </p:sp>
    </p:spTree>
    <p:extLst>
      <p:ext uri="{BB962C8B-B14F-4D97-AF65-F5344CB8AC3E}">
        <p14:creationId xmlns:p14="http://schemas.microsoft.com/office/powerpoint/2010/main" val="1162127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97AF5DB-225F-4D4A-B519-DBA6B5B2B816}"/>
              </a:ext>
            </a:extLst>
          </p:cNvPr>
          <p:cNvGrpSpPr/>
          <p:nvPr userDrawn="1"/>
        </p:nvGrpSpPr>
        <p:grpSpPr>
          <a:xfrm>
            <a:off x="0" y="5259788"/>
            <a:ext cx="1488558" cy="1598212"/>
            <a:chOff x="0" y="4229098"/>
            <a:chExt cx="2971802" cy="2628902"/>
          </a:xfrm>
        </p:grpSpPr>
        <p:pic>
          <p:nvPicPr>
            <p:cNvPr id="5" name="Picture 4">
              <a:extLst>
                <a:ext uri="{FF2B5EF4-FFF2-40B4-BE49-F238E27FC236}">
                  <a16:creationId xmlns:a16="http://schemas.microsoft.com/office/drawing/2014/main" id="{DD7EE957-31DA-0648-BF40-62F67DB9581B}"/>
                </a:ext>
              </a:extLst>
            </p:cNvPr>
            <p:cNvPicPr>
              <a:picLocks noChangeAspect="1"/>
            </p:cNvPicPr>
            <p:nvPr userDrawn="1"/>
          </p:nvPicPr>
          <p:blipFill>
            <a:blip r:embed="rId2"/>
            <a:stretch>
              <a:fillRect/>
            </a:stretch>
          </p:blipFill>
          <p:spPr>
            <a:xfrm>
              <a:off x="0" y="4229100"/>
              <a:ext cx="2971800" cy="2628900"/>
            </a:xfrm>
            <a:prstGeom prst="rect">
              <a:avLst/>
            </a:prstGeom>
          </p:spPr>
        </p:pic>
        <p:sp>
          <p:nvSpPr>
            <p:cNvPr id="8" name="Rectangle 7">
              <a:extLst>
                <a:ext uri="{FF2B5EF4-FFF2-40B4-BE49-F238E27FC236}">
                  <a16:creationId xmlns:a16="http://schemas.microsoft.com/office/drawing/2014/main" id="{98A9B00F-983B-3644-A615-203F9BD79770}"/>
                </a:ext>
              </a:extLst>
            </p:cNvPr>
            <p:cNvSpPr/>
            <p:nvPr userDrawn="1"/>
          </p:nvSpPr>
          <p:spPr>
            <a:xfrm>
              <a:off x="2495994" y="4229098"/>
              <a:ext cx="475808" cy="2628901"/>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itle Placeholder 1"/>
          <p:cNvSpPr>
            <a:spLocks noGrp="1"/>
          </p:cNvSpPr>
          <p:nvPr>
            <p:ph type="title"/>
          </p:nvPr>
        </p:nvSpPr>
        <p:spPr>
          <a:xfrm>
            <a:off x="444857" y="1036319"/>
            <a:ext cx="8302186" cy="442818"/>
          </a:xfrm>
          <a:prstGeom prst="rect">
            <a:avLst/>
          </a:prstGeom>
        </p:spPr>
        <p:txBody>
          <a:bodyPr vert="horz" lIns="91440" tIns="46800" rIns="91440" bIns="46800" rtlCol="0" anchor="ctr">
            <a:noAutofit/>
          </a:bodyPr>
          <a:lstStyle/>
          <a:p>
            <a:pPr lvl="0"/>
            <a:r>
              <a:rPr lang="en-AU" dirty="0"/>
              <a:t>Click to edit Master title style</a:t>
            </a:r>
            <a:endParaRPr lang="en-GB" dirty="0"/>
          </a:p>
        </p:txBody>
      </p:sp>
      <p:sp>
        <p:nvSpPr>
          <p:cNvPr id="3" name="Text Placeholder 2"/>
          <p:cNvSpPr>
            <a:spLocks noGrp="1"/>
          </p:cNvSpPr>
          <p:nvPr>
            <p:ph type="body" sz="quarter" idx="11"/>
          </p:nvPr>
        </p:nvSpPr>
        <p:spPr>
          <a:xfrm>
            <a:off x="444875" y="1598213"/>
            <a:ext cx="8301560" cy="4513028"/>
          </a:xfrm>
        </p:spPr>
        <p:txBody>
          <a:bodyPr/>
          <a:lstStyle>
            <a:lvl5pPr>
              <a:defRPr/>
            </a:lvl5pPr>
            <a:lvl6pPr marL="1924050" indent="-342900">
              <a:buFont typeface="Arial" panose="020B0604020202020204" pitchFamily="34" charset="0"/>
              <a:buChar char="•"/>
              <a:defRPr/>
            </a:lvl6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2" name="Slide Number Placeholder 1"/>
          <p:cNvSpPr>
            <a:spLocks noGrp="1"/>
          </p:cNvSpPr>
          <p:nvPr>
            <p:ph type="sldNum" sz="quarter" idx="12"/>
          </p:nvPr>
        </p:nvSpPr>
        <p:spPr/>
        <p:txBody>
          <a:bodyPr/>
          <a:lstStyle/>
          <a:p>
            <a:fld id="{FA145648-7FE8-402D-88EC-E9CFE9DCEB83}" type="slidenum">
              <a:rPr lang="en-AU" smtClean="0"/>
              <a:pPr/>
              <a:t>‹#›</a:t>
            </a:fld>
            <a:endParaRPr lang="en-AU"/>
          </a:p>
        </p:txBody>
      </p:sp>
    </p:spTree>
    <p:extLst>
      <p:ext uri="{BB962C8B-B14F-4D97-AF65-F5344CB8AC3E}">
        <p14:creationId xmlns:p14="http://schemas.microsoft.com/office/powerpoint/2010/main" val="1647379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No BG">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51330" y="1006561"/>
            <a:ext cx="8289240" cy="442818"/>
          </a:xfrm>
          <a:prstGeom prst="rect">
            <a:avLst/>
          </a:prstGeom>
        </p:spPr>
        <p:txBody>
          <a:bodyPr vert="horz" lIns="91440" tIns="46800" rIns="91440" bIns="46800" rtlCol="0" anchor="ctr">
            <a:noAutofit/>
          </a:bodyPr>
          <a:lstStyle/>
          <a:p>
            <a:pPr lvl="0"/>
            <a:r>
              <a:rPr lang="en-AU" dirty="0"/>
              <a:t>Click to edit Master title style</a:t>
            </a:r>
            <a:endParaRPr lang="en-GB" dirty="0"/>
          </a:p>
        </p:txBody>
      </p:sp>
      <p:sp>
        <p:nvSpPr>
          <p:cNvPr id="3" name="Text Placeholder 2"/>
          <p:cNvSpPr>
            <a:spLocks noGrp="1"/>
          </p:cNvSpPr>
          <p:nvPr>
            <p:ph type="body" sz="quarter" idx="11"/>
          </p:nvPr>
        </p:nvSpPr>
        <p:spPr>
          <a:xfrm>
            <a:off x="450723" y="1531089"/>
            <a:ext cx="8289240" cy="4580152"/>
          </a:xfrm>
        </p:spPr>
        <p:txBody>
          <a:bodyPr/>
          <a:lstStyle>
            <a:lvl5pPr>
              <a:defRPr/>
            </a:lvl5pPr>
            <a:lvl6pPr marL="1924050" indent="-342900">
              <a:buFont typeface="Arial" panose="020B0604020202020204" pitchFamily="34" charset="0"/>
              <a:buChar char="•"/>
              <a:defRPr/>
            </a:lvl6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2" name="Slide Number Placeholder 1"/>
          <p:cNvSpPr>
            <a:spLocks noGrp="1"/>
          </p:cNvSpPr>
          <p:nvPr>
            <p:ph type="sldNum" sz="quarter" idx="12"/>
          </p:nvPr>
        </p:nvSpPr>
        <p:spPr/>
        <p:txBody>
          <a:bodyPr/>
          <a:lstStyle/>
          <a:p>
            <a:fld id="{FA145648-7FE8-402D-88EC-E9CFE9DCEB83}" type="slidenum">
              <a:rPr lang="en-AU" smtClean="0"/>
              <a:pPr/>
              <a:t>‹#›</a:t>
            </a:fld>
            <a:endParaRPr lang="en-AU"/>
          </a:p>
        </p:txBody>
      </p:sp>
    </p:spTree>
    <p:extLst>
      <p:ext uri="{BB962C8B-B14F-4D97-AF65-F5344CB8AC3E}">
        <p14:creationId xmlns:p14="http://schemas.microsoft.com/office/powerpoint/2010/main" val="1283476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ject-caption">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8663EDB-0F4B-874E-B5B2-9B5932299787}"/>
              </a:ext>
            </a:extLst>
          </p:cNvPr>
          <p:cNvGrpSpPr/>
          <p:nvPr userDrawn="1"/>
        </p:nvGrpSpPr>
        <p:grpSpPr>
          <a:xfrm>
            <a:off x="0" y="5259788"/>
            <a:ext cx="1488558" cy="1598212"/>
            <a:chOff x="0" y="4229098"/>
            <a:chExt cx="2971802" cy="2628902"/>
          </a:xfrm>
        </p:grpSpPr>
        <p:pic>
          <p:nvPicPr>
            <p:cNvPr id="10" name="Picture 9">
              <a:extLst>
                <a:ext uri="{FF2B5EF4-FFF2-40B4-BE49-F238E27FC236}">
                  <a16:creationId xmlns:a16="http://schemas.microsoft.com/office/drawing/2014/main" id="{04899E86-7C51-F248-A551-2C88B5197067}"/>
                </a:ext>
              </a:extLst>
            </p:cNvPr>
            <p:cNvPicPr>
              <a:picLocks noChangeAspect="1"/>
            </p:cNvPicPr>
            <p:nvPr userDrawn="1"/>
          </p:nvPicPr>
          <p:blipFill>
            <a:blip r:embed="rId2"/>
            <a:stretch>
              <a:fillRect/>
            </a:stretch>
          </p:blipFill>
          <p:spPr>
            <a:xfrm>
              <a:off x="0" y="4229100"/>
              <a:ext cx="2971800" cy="2628900"/>
            </a:xfrm>
            <a:prstGeom prst="rect">
              <a:avLst/>
            </a:prstGeom>
          </p:spPr>
        </p:pic>
        <p:sp>
          <p:nvSpPr>
            <p:cNvPr id="13" name="Rectangle 12">
              <a:extLst>
                <a:ext uri="{FF2B5EF4-FFF2-40B4-BE49-F238E27FC236}">
                  <a16:creationId xmlns:a16="http://schemas.microsoft.com/office/drawing/2014/main" id="{B9328CE2-FB86-E442-9187-C4DEB3A4AF67}"/>
                </a:ext>
              </a:extLst>
            </p:cNvPr>
            <p:cNvSpPr/>
            <p:nvPr userDrawn="1"/>
          </p:nvSpPr>
          <p:spPr>
            <a:xfrm>
              <a:off x="2495994" y="4229098"/>
              <a:ext cx="475808" cy="2628901"/>
            </a:xfrm>
            <a:prstGeom prst="rect">
              <a:avLst/>
            </a:prstGeom>
            <a:gradFill flip="none" rotWithShape="1">
              <a:gsLst>
                <a:gs pos="0">
                  <a:schemeClr val="bg1">
                    <a:alpha val="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 Placeholder 3"/>
          <p:cNvSpPr>
            <a:spLocks noGrp="1"/>
          </p:cNvSpPr>
          <p:nvPr>
            <p:ph type="body" sz="quarter" idx="10" hasCustomPrompt="1"/>
          </p:nvPr>
        </p:nvSpPr>
        <p:spPr>
          <a:xfrm>
            <a:off x="474566" y="5667375"/>
            <a:ext cx="8272712" cy="368300"/>
          </a:xfrm>
          <a:prstGeom prst="rect">
            <a:avLst/>
          </a:prstGeom>
        </p:spPr>
        <p:txBody>
          <a:bodyPr>
            <a:noAutofit/>
          </a:bodyPr>
          <a:lstStyle>
            <a:lvl1pPr>
              <a:defRPr sz="1800" b="1"/>
            </a:lvl1pPr>
          </a:lstStyle>
          <a:p>
            <a:pPr lvl="0"/>
            <a:r>
              <a:rPr lang="en-US" dirty="0"/>
              <a:t>CLICK TO ADD OBJECT CAPTION</a:t>
            </a:r>
          </a:p>
        </p:txBody>
      </p:sp>
      <p:sp>
        <p:nvSpPr>
          <p:cNvPr id="11" name="Content Placeholder 10"/>
          <p:cNvSpPr>
            <a:spLocks noGrp="1"/>
          </p:cNvSpPr>
          <p:nvPr>
            <p:ph sz="quarter" idx="11" hasCustomPrompt="1"/>
          </p:nvPr>
        </p:nvSpPr>
        <p:spPr>
          <a:xfrm>
            <a:off x="473723" y="1571049"/>
            <a:ext cx="8272712" cy="4096327"/>
          </a:xfrm>
          <a:prstGeom prst="rect">
            <a:avLst/>
          </a:prstGeom>
        </p:spPr>
        <p:txBody>
          <a:bodyPr/>
          <a:lstStyle>
            <a:lvl1pPr>
              <a:defRPr/>
            </a:lvl1pPr>
          </a:lstStyle>
          <a:p>
            <a:pPr lvl="0"/>
            <a:r>
              <a:rPr lang="en-US" dirty="0"/>
              <a:t>Click icon to add object type</a:t>
            </a:r>
          </a:p>
        </p:txBody>
      </p:sp>
      <p:sp>
        <p:nvSpPr>
          <p:cNvPr id="7" name="Title Placeholder 1"/>
          <p:cNvSpPr>
            <a:spLocks noGrp="1"/>
          </p:cNvSpPr>
          <p:nvPr>
            <p:ph type="title"/>
          </p:nvPr>
        </p:nvSpPr>
        <p:spPr>
          <a:xfrm>
            <a:off x="473099" y="976939"/>
            <a:ext cx="8273336" cy="442818"/>
          </a:xfrm>
          <a:prstGeom prst="rect">
            <a:avLst/>
          </a:prstGeom>
        </p:spPr>
        <p:txBody>
          <a:bodyPr vert="horz" lIns="91440" tIns="45720" rIns="91440" bIns="45720" rtlCol="0" anchor="ctr">
            <a:noAutofit/>
          </a:bodyPr>
          <a:lstStyle/>
          <a:p>
            <a:pPr lvl="0"/>
            <a:r>
              <a:rPr lang="en-AU"/>
              <a:t>Click to edit Master title style</a:t>
            </a:r>
            <a:endParaRPr lang="en-GB" dirty="0"/>
          </a:p>
        </p:txBody>
      </p:sp>
      <p:sp>
        <p:nvSpPr>
          <p:cNvPr id="2" name="Slide Number Placeholder 1"/>
          <p:cNvSpPr>
            <a:spLocks noGrp="1"/>
          </p:cNvSpPr>
          <p:nvPr>
            <p:ph type="sldNum" sz="quarter" idx="12"/>
          </p:nvPr>
        </p:nvSpPr>
        <p:spPr/>
        <p:txBody>
          <a:bodyPr/>
          <a:lstStyle/>
          <a:p>
            <a:fld id="{FA145648-7FE8-402D-88EC-E9CFE9DCEB83}" type="slidenum">
              <a:rPr lang="en-AU" smtClean="0"/>
              <a:pPr/>
              <a:t>‹#›</a:t>
            </a:fld>
            <a:endParaRPr lang="en-AU"/>
          </a:p>
        </p:txBody>
      </p:sp>
    </p:spTree>
    <p:extLst>
      <p:ext uri="{BB962C8B-B14F-4D97-AF65-F5344CB8AC3E}">
        <p14:creationId xmlns:p14="http://schemas.microsoft.com/office/powerpoint/2010/main" val="650606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836712"/>
            <a:ext cx="9144000" cy="6021287"/>
          </a:xfrm>
          <a:prstGeom prst="rect">
            <a:avLst/>
          </a:prstGeom>
        </p:spPr>
        <p:txBody>
          <a:bodyPr/>
          <a:lstStyle/>
          <a:p>
            <a:r>
              <a:rPr lang="en-AU" dirty="0"/>
              <a:t>Drag picture to placeholder or click icon to add</a:t>
            </a:r>
            <a:endParaRPr lang="en-GB" dirty="0"/>
          </a:p>
        </p:txBody>
      </p:sp>
    </p:spTree>
    <p:extLst>
      <p:ext uri="{BB962C8B-B14F-4D97-AF65-F5344CB8AC3E}">
        <p14:creationId xmlns:p14="http://schemas.microsoft.com/office/powerpoint/2010/main" val="996192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Images">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5720" y="836713"/>
            <a:ext cx="4495800" cy="5638382"/>
          </a:xfrm>
          <a:prstGeom prst="rect">
            <a:avLst/>
          </a:prstGeom>
        </p:spPr>
        <p:txBody>
          <a:bodyPr/>
          <a:lstStyle/>
          <a:p>
            <a:r>
              <a:rPr lang="en-AU"/>
              <a:t>Drag picture to placeholder or click icon to add</a:t>
            </a:r>
            <a:endParaRPr lang="en-GB" dirty="0"/>
          </a:p>
        </p:txBody>
      </p:sp>
      <p:sp>
        <p:nvSpPr>
          <p:cNvPr id="3" name="Text Placeholder 3"/>
          <p:cNvSpPr>
            <a:spLocks noGrp="1"/>
          </p:cNvSpPr>
          <p:nvPr>
            <p:ph type="body" sz="quarter" idx="11" hasCustomPrompt="1"/>
          </p:nvPr>
        </p:nvSpPr>
        <p:spPr>
          <a:xfrm>
            <a:off x="45720" y="6475094"/>
            <a:ext cx="4495800" cy="382905"/>
          </a:xfrm>
          <a:prstGeom prst="rect">
            <a:avLst/>
          </a:prstGeom>
        </p:spPr>
        <p:txBody>
          <a:bodyPr>
            <a:noAutofit/>
          </a:bodyPr>
          <a:lstStyle>
            <a:lvl1pPr>
              <a:defRPr sz="1800" b="1"/>
            </a:lvl1pPr>
          </a:lstStyle>
          <a:p>
            <a:pPr lvl="0"/>
            <a:r>
              <a:rPr lang="en-US" dirty="0"/>
              <a:t>CLICK TO ADD OBJECT CAPTION</a:t>
            </a:r>
          </a:p>
        </p:txBody>
      </p:sp>
      <p:sp>
        <p:nvSpPr>
          <p:cNvPr id="4" name="Picture Placeholder 6"/>
          <p:cNvSpPr>
            <a:spLocks noGrp="1"/>
          </p:cNvSpPr>
          <p:nvPr>
            <p:ph type="pic" sz="quarter" idx="12"/>
          </p:nvPr>
        </p:nvSpPr>
        <p:spPr>
          <a:xfrm>
            <a:off x="4602480" y="836713"/>
            <a:ext cx="4495800" cy="5638382"/>
          </a:xfrm>
          <a:prstGeom prst="rect">
            <a:avLst/>
          </a:prstGeom>
        </p:spPr>
        <p:txBody>
          <a:bodyPr/>
          <a:lstStyle/>
          <a:p>
            <a:r>
              <a:rPr lang="en-AU"/>
              <a:t>Drag picture to placeholder or click icon to add</a:t>
            </a:r>
            <a:endParaRPr lang="en-GB" dirty="0"/>
          </a:p>
        </p:txBody>
      </p:sp>
      <p:sp>
        <p:nvSpPr>
          <p:cNvPr id="5" name="Text Placeholder 3"/>
          <p:cNvSpPr>
            <a:spLocks noGrp="1"/>
          </p:cNvSpPr>
          <p:nvPr>
            <p:ph type="body" sz="quarter" idx="13" hasCustomPrompt="1"/>
          </p:nvPr>
        </p:nvSpPr>
        <p:spPr>
          <a:xfrm>
            <a:off x="4602481" y="6475096"/>
            <a:ext cx="4495799" cy="368300"/>
          </a:xfrm>
          <a:prstGeom prst="rect">
            <a:avLst/>
          </a:prstGeom>
        </p:spPr>
        <p:txBody>
          <a:bodyPr>
            <a:noAutofit/>
          </a:bodyPr>
          <a:lstStyle>
            <a:lvl1pPr>
              <a:defRPr sz="1800" b="1"/>
            </a:lvl1pPr>
          </a:lstStyle>
          <a:p>
            <a:pPr lvl="0"/>
            <a:r>
              <a:rPr lang="en-US" dirty="0"/>
              <a:t>CLICK TO ADD OBJECT CAPTION</a:t>
            </a:r>
          </a:p>
        </p:txBody>
      </p:sp>
    </p:spTree>
    <p:extLst>
      <p:ext uri="{BB962C8B-B14F-4D97-AF65-F5344CB8AC3E}">
        <p14:creationId xmlns:p14="http://schemas.microsoft.com/office/powerpoint/2010/main" val="2232262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Object-caption">
    <p:spTree>
      <p:nvGrpSpPr>
        <p:cNvPr id="1" name=""/>
        <p:cNvGrpSpPr/>
        <p:nvPr/>
      </p:nvGrpSpPr>
      <p:grpSpPr>
        <a:xfrm>
          <a:off x="0" y="0"/>
          <a:ext cx="0" cy="0"/>
          <a:chOff x="0" y="0"/>
          <a:chExt cx="0" cy="0"/>
        </a:xfrm>
      </p:grpSpPr>
      <p:pic>
        <p:nvPicPr>
          <p:cNvPr id="6" name="Picture 5" descr="Compass Illustration_Tilt_B&amp;W.ti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4625344"/>
            <a:ext cx="1614461" cy="2232656"/>
          </a:xfrm>
          <a:prstGeom prst="rect">
            <a:avLst/>
          </a:prstGeom>
        </p:spPr>
      </p:pic>
      <p:pic>
        <p:nvPicPr>
          <p:cNvPr id="12" name="Picture 11" descr="Compass Illustration_Tilt_B&amp;W.tif"/>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 y="4625344"/>
            <a:ext cx="1614461" cy="2232656"/>
          </a:xfrm>
          <a:prstGeom prst="rect">
            <a:avLst/>
          </a:prstGeom>
        </p:spPr>
      </p:pic>
      <p:sp>
        <p:nvSpPr>
          <p:cNvPr id="11" name="Content Placeholder 10"/>
          <p:cNvSpPr>
            <a:spLocks noGrp="1"/>
          </p:cNvSpPr>
          <p:nvPr>
            <p:ph sz="quarter" idx="11" hasCustomPrompt="1"/>
          </p:nvPr>
        </p:nvSpPr>
        <p:spPr>
          <a:xfrm>
            <a:off x="710413" y="1788056"/>
            <a:ext cx="7799332" cy="4295244"/>
          </a:xfrm>
          <a:prstGeom prst="rect">
            <a:avLst/>
          </a:prstGeom>
        </p:spPr>
        <p:txBody>
          <a:bodyPr/>
          <a:lstStyle>
            <a:lvl1pPr>
              <a:defRPr/>
            </a:lvl1pPr>
          </a:lstStyle>
          <a:p>
            <a:pPr lvl="0"/>
            <a:r>
              <a:rPr lang="en-US" dirty="0"/>
              <a:t>Click icon to add object type</a:t>
            </a:r>
          </a:p>
        </p:txBody>
      </p:sp>
      <p:sp>
        <p:nvSpPr>
          <p:cNvPr id="7" name="Title Placeholder 1"/>
          <p:cNvSpPr>
            <a:spLocks noGrp="1"/>
          </p:cNvSpPr>
          <p:nvPr>
            <p:ph type="title"/>
          </p:nvPr>
        </p:nvSpPr>
        <p:spPr>
          <a:xfrm>
            <a:off x="711199" y="1232519"/>
            <a:ext cx="7799919" cy="442818"/>
          </a:xfrm>
          <a:prstGeom prst="rect">
            <a:avLst/>
          </a:prstGeom>
        </p:spPr>
        <p:txBody>
          <a:bodyPr vert="horz" lIns="91440" tIns="45720" rIns="91440" bIns="45720" rtlCol="0" anchor="ctr">
            <a:noAutofit/>
          </a:bodyPr>
          <a:lstStyle/>
          <a:p>
            <a:pPr lvl="0"/>
            <a:r>
              <a:rPr lang="en-AU"/>
              <a:t>Click to edit Master title style</a:t>
            </a:r>
            <a:endParaRPr lang="en-GB" dirty="0"/>
          </a:p>
        </p:txBody>
      </p:sp>
      <p:sp>
        <p:nvSpPr>
          <p:cNvPr id="2" name="Slide Number Placeholder 1"/>
          <p:cNvSpPr>
            <a:spLocks noGrp="1"/>
          </p:cNvSpPr>
          <p:nvPr>
            <p:ph type="sldNum" sz="quarter" idx="12"/>
          </p:nvPr>
        </p:nvSpPr>
        <p:spPr/>
        <p:txBody>
          <a:bodyPr/>
          <a:lstStyle/>
          <a:p>
            <a:fld id="{FA145648-7FE8-402D-88EC-E9CFE9DCEB83}" type="slidenum">
              <a:rPr lang="en-AU" smtClean="0"/>
              <a:pPr/>
              <a:t>‹#›</a:t>
            </a:fld>
            <a:endParaRPr lang="en-AU"/>
          </a:p>
        </p:txBody>
      </p:sp>
    </p:spTree>
    <p:extLst>
      <p:ext uri="{BB962C8B-B14F-4D97-AF65-F5344CB8AC3E}">
        <p14:creationId xmlns:p14="http://schemas.microsoft.com/office/powerpoint/2010/main" val="1172448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435245" y="998746"/>
            <a:ext cx="8311190" cy="501849"/>
          </a:xfrm>
          <a:prstGeom prst="rect">
            <a:avLst/>
          </a:prstGeom>
        </p:spPr>
        <p:txBody>
          <a:bodyPr vert="horz" lIns="91440" tIns="45720" rIns="91440" bIns="45720" rtlCol="0" anchor="ctr">
            <a:noAutofit/>
          </a:bodyPr>
          <a:lstStyle/>
          <a:p>
            <a:pPr lvl="0"/>
            <a:r>
              <a:rPr lang="en-US" dirty="0"/>
              <a:t>CLICK TO ADD TITLE IN CAPS</a:t>
            </a:r>
            <a:endParaRPr lang="en-GB" dirty="0"/>
          </a:p>
        </p:txBody>
      </p:sp>
      <p:sp>
        <p:nvSpPr>
          <p:cNvPr id="3" name="Text Placeholder 2"/>
          <p:cNvSpPr>
            <a:spLocks noGrp="1"/>
          </p:cNvSpPr>
          <p:nvPr>
            <p:ph type="body" idx="1"/>
          </p:nvPr>
        </p:nvSpPr>
        <p:spPr>
          <a:xfrm>
            <a:off x="435244" y="1637970"/>
            <a:ext cx="8311192" cy="4458030"/>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GB" dirty="0"/>
          </a:p>
        </p:txBody>
      </p:sp>
      <p:sp>
        <p:nvSpPr>
          <p:cNvPr id="2" name="Slide Number Placeholder 1"/>
          <p:cNvSpPr>
            <a:spLocks noGrp="1"/>
          </p:cNvSpPr>
          <p:nvPr>
            <p:ph type="sldNum" sz="quarter" idx="4"/>
          </p:nvPr>
        </p:nvSpPr>
        <p:spPr>
          <a:xfrm>
            <a:off x="6612835" y="6186967"/>
            <a:ext cx="21336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FA145648-7FE8-402D-88EC-E9CFE9DCEB83}" type="slidenum">
              <a:rPr lang="en-AU" smtClean="0"/>
              <a:pPr/>
              <a:t>‹#›</a:t>
            </a:fld>
            <a:endParaRPr lang="en-AU"/>
          </a:p>
        </p:txBody>
      </p:sp>
      <p:grpSp>
        <p:nvGrpSpPr>
          <p:cNvPr id="7" name="Group 6">
            <a:extLst>
              <a:ext uri="{FF2B5EF4-FFF2-40B4-BE49-F238E27FC236}">
                <a16:creationId xmlns:a16="http://schemas.microsoft.com/office/drawing/2014/main" id="{09636C62-D323-BD4D-9344-498F53C8BE04}"/>
              </a:ext>
            </a:extLst>
          </p:cNvPr>
          <p:cNvGrpSpPr/>
          <p:nvPr userDrawn="1"/>
        </p:nvGrpSpPr>
        <p:grpSpPr>
          <a:xfrm>
            <a:off x="0" y="344582"/>
            <a:ext cx="9144000" cy="371679"/>
            <a:chOff x="0" y="454274"/>
            <a:chExt cx="9144000" cy="371679"/>
          </a:xfrm>
        </p:grpSpPr>
        <p:sp>
          <p:nvSpPr>
            <p:cNvPr id="8" name="Rectangle 7">
              <a:extLst>
                <a:ext uri="{FF2B5EF4-FFF2-40B4-BE49-F238E27FC236}">
                  <a16:creationId xmlns:a16="http://schemas.microsoft.com/office/drawing/2014/main" id="{5BF13DA4-EC38-A44B-8CE5-53DE5D0A3684}"/>
                </a:ext>
              </a:extLst>
            </p:cNvPr>
            <p:cNvSpPr/>
            <p:nvPr userDrawn="1"/>
          </p:nvSpPr>
          <p:spPr>
            <a:xfrm>
              <a:off x="0" y="454274"/>
              <a:ext cx="9144000" cy="371679"/>
            </a:xfrm>
            <a:prstGeom prst="rect">
              <a:avLst/>
            </a:prstGeom>
            <a:solidFill>
              <a:schemeClr val="tx1"/>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en-US" sz="1700" spc="300" dirty="0">
                  <a:solidFill>
                    <a:prstClr val="white"/>
                  </a:solidFill>
                  <a:latin typeface="Myriad Pro"/>
                  <a:cs typeface="Myriad Pro"/>
                </a:rPr>
                <a:t>CABI TOURISM TEXTS</a:t>
              </a:r>
            </a:p>
          </p:txBody>
        </p:sp>
        <p:cxnSp>
          <p:nvCxnSpPr>
            <p:cNvPr id="10" name="Straight Connector 9">
              <a:extLst>
                <a:ext uri="{FF2B5EF4-FFF2-40B4-BE49-F238E27FC236}">
                  <a16:creationId xmlns:a16="http://schemas.microsoft.com/office/drawing/2014/main" id="{182E96AC-2E5D-C54D-88AA-C1CB471060D0}"/>
                </a:ext>
              </a:extLst>
            </p:cNvPr>
            <p:cNvCxnSpPr/>
            <p:nvPr userDrawn="1"/>
          </p:nvCxnSpPr>
          <p:spPr>
            <a:xfrm>
              <a:off x="0" y="454274"/>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211EF03-59B1-5545-BF62-7743E3B9BC2E}"/>
                </a:ext>
              </a:extLst>
            </p:cNvPr>
            <p:cNvCxnSpPr/>
            <p:nvPr userDrawn="1"/>
          </p:nvCxnSpPr>
          <p:spPr>
            <a:xfrm>
              <a:off x="0" y="820034"/>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6749771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6" r:id="rId4"/>
    <p:sldLayoutId id="2147483671" r:id="rId5"/>
    <p:sldLayoutId id="2147483672" r:id="rId6"/>
    <p:sldLayoutId id="2147483673" r:id="rId7"/>
    <p:sldLayoutId id="2147483677" r:id="rId8"/>
  </p:sldLayoutIdLst>
  <p:hf hdr="0" ftr="0" dt="0"/>
  <p:txStyles>
    <p:titleStyle>
      <a:lvl1pPr algn="l" rtl="0" eaLnBrk="1" fontAlgn="base" hangingPunct="1">
        <a:lnSpc>
          <a:spcPts val="3200"/>
        </a:lnSpc>
        <a:spcBef>
          <a:spcPct val="0"/>
        </a:spcBef>
        <a:spcAft>
          <a:spcPct val="0"/>
        </a:spcAft>
        <a:defRPr lang="en-GB" sz="3200" b="1" baseline="0" dirty="0">
          <a:solidFill>
            <a:schemeClr val="tx1"/>
          </a:solidFill>
          <a:latin typeface="Gill Sans MT" panose="020B0502020104020203" pitchFamily="34" charset="77"/>
          <a:ea typeface="+mj-ea"/>
          <a:cs typeface="+mj-cs"/>
        </a:defRPr>
      </a:lvl1pPr>
      <a:lvl2pPr algn="l" rtl="0" eaLnBrk="1" fontAlgn="base" hangingPunct="1">
        <a:lnSpc>
          <a:spcPts val="3200"/>
        </a:lnSpc>
        <a:spcBef>
          <a:spcPct val="0"/>
        </a:spcBef>
        <a:spcAft>
          <a:spcPct val="0"/>
        </a:spcAft>
        <a:defRPr sz="3200" b="1">
          <a:solidFill>
            <a:schemeClr val="tx2"/>
          </a:solidFill>
          <a:latin typeface="Arial" charset="0"/>
        </a:defRPr>
      </a:lvl2pPr>
      <a:lvl3pPr algn="l" rtl="0" eaLnBrk="1" fontAlgn="base" hangingPunct="1">
        <a:lnSpc>
          <a:spcPts val="3200"/>
        </a:lnSpc>
        <a:spcBef>
          <a:spcPct val="0"/>
        </a:spcBef>
        <a:spcAft>
          <a:spcPct val="0"/>
        </a:spcAft>
        <a:defRPr sz="3200" b="1">
          <a:solidFill>
            <a:schemeClr val="tx2"/>
          </a:solidFill>
          <a:latin typeface="Arial" charset="0"/>
        </a:defRPr>
      </a:lvl3pPr>
      <a:lvl4pPr algn="l" rtl="0" eaLnBrk="1" fontAlgn="base" hangingPunct="1">
        <a:lnSpc>
          <a:spcPts val="3200"/>
        </a:lnSpc>
        <a:spcBef>
          <a:spcPct val="0"/>
        </a:spcBef>
        <a:spcAft>
          <a:spcPct val="0"/>
        </a:spcAft>
        <a:defRPr sz="3200" b="1">
          <a:solidFill>
            <a:schemeClr val="tx2"/>
          </a:solidFill>
          <a:latin typeface="Arial" charset="0"/>
        </a:defRPr>
      </a:lvl4pPr>
      <a:lvl5pPr algn="l" rtl="0" eaLnBrk="1" fontAlgn="base" hangingPunct="1">
        <a:lnSpc>
          <a:spcPts val="3200"/>
        </a:lnSpc>
        <a:spcBef>
          <a:spcPct val="0"/>
        </a:spcBef>
        <a:spcAft>
          <a:spcPct val="0"/>
        </a:spcAft>
        <a:defRPr sz="3200" b="1">
          <a:solidFill>
            <a:schemeClr val="tx2"/>
          </a:solidFill>
          <a:latin typeface="Arial" charset="0"/>
        </a:defRPr>
      </a:lvl5pPr>
      <a:lvl6pPr marL="457200" algn="l" rtl="0" eaLnBrk="1" fontAlgn="base" hangingPunct="1">
        <a:lnSpc>
          <a:spcPts val="3200"/>
        </a:lnSpc>
        <a:spcBef>
          <a:spcPct val="0"/>
        </a:spcBef>
        <a:spcAft>
          <a:spcPct val="0"/>
        </a:spcAft>
        <a:defRPr sz="3200" b="1">
          <a:solidFill>
            <a:schemeClr val="tx2"/>
          </a:solidFill>
          <a:latin typeface="Arial" charset="0"/>
        </a:defRPr>
      </a:lvl6pPr>
      <a:lvl7pPr marL="914400" algn="l" rtl="0" eaLnBrk="1" fontAlgn="base" hangingPunct="1">
        <a:lnSpc>
          <a:spcPts val="3200"/>
        </a:lnSpc>
        <a:spcBef>
          <a:spcPct val="0"/>
        </a:spcBef>
        <a:spcAft>
          <a:spcPct val="0"/>
        </a:spcAft>
        <a:defRPr sz="3200" b="1">
          <a:solidFill>
            <a:schemeClr val="tx2"/>
          </a:solidFill>
          <a:latin typeface="Arial" charset="0"/>
        </a:defRPr>
      </a:lvl7pPr>
      <a:lvl8pPr marL="1371600" algn="l" rtl="0" eaLnBrk="1" fontAlgn="base" hangingPunct="1">
        <a:lnSpc>
          <a:spcPts val="3200"/>
        </a:lnSpc>
        <a:spcBef>
          <a:spcPct val="0"/>
        </a:spcBef>
        <a:spcAft>
          <a:spcPct val="0"/>
        </a:spcAft>
        <a:defRPr sz="3200" b="1">
          <a:solidFill>
            <a:schemeClr val="tx2"/>
          </a:solidFill>
          <a:latin typeface="Arial" charset="0"/>
        </a:defRPr>
      </a:lvl8pPr>
      <a:lvl9pPr marL="1828800" algn="l" rtl="0" eaLnBrk="1" fontAlgn="base" hangingPunct="1">
        <a:lnSpc>
          <a:spcPts val="3200"/>
        </a:lnSpc>
        <a:spcBef>
          <a:spcPct val="0"/>
        </a:spcBef>
        <a:spcAft>
          <a:spcPct val="0"/>
        </a:spcAft>
        <a:defRPr sz="3200" b="1">
          <a:solidFill>
            <a:schemeClr val="tx2"/>
          </a:solidFill>
          <a:latin typeface="Arial" charset="0"/>
        </a:defRPr>
      </a:lvl9pPr>
    </p:titleStyle>
    <p:bodyStyle>
      <a:lvl1pPr marL="0" indent="0" algn="l" rtl="0" eaLnBrk="1" fontAlgn="base" hangingPunct="1">
        <a:spcBef>
          <a:spcPts val="300"/>
        </a:spcBef>
        <a:spcAft>
          <a:spcPts val="300"/>
        </a:spcAft>
        <a:buClr>
          <a:schemeClr val="accent6">
            <a:lumMod val="60000"/>
            <a:lumOff val="40000"/>
          </a:schemeClr>
        </a:buClr>
        <a:buFont typeface="Wingdings" panose="05000000000000000000" pitchFamily="2" charset="2"/>
        <a:buNone/>
        <a:defRPr sz="2800">
          <a:solidFill>
            <a:schemeClr val="tx1"/>
          </a:solidFill>
          <a:latin typeface="Gill Sans MT" panose="020B0502020104020203" pitchFamily="34" charset="77"/>
          <a:ea typeface="+mn-ea"/>
          <a:cs typeface="+mn-cs"/>
        </a:defRPr>
      </a:lvl1pPr>
      <a:lvl2pPr marL="377825" indent="-376238" algn="l" rtl="0" eaLnBrk="1" fontAlgn="base" hangingPunct="1">
        <a:spcBef>
          <a:spcPts val="300"/>
        </a:spcBef>
        <a:spcAft>
          <a:spcPts val="300"/>
        </a:spcAft>
        <a:buClr>
          <a:schemeClr val="accent6"/>
        </a:buClr>
        <a:buSzPct val="100000"/>
        <a:buFont typeface="Wingdings" charset="2"/>
        <a:buChar char=""/>
        <a:defRPr sz="2800">
          <a:solidFill>
            <a:schemeClr val="tx1"/>
          </a:solidFill>
          <a:latin typeface="Gill Sans MT" panose="020B0502020104020203" pitchFamily="34" charset="77"/>
        </a:defRPr>
      </a:lvl2pPr>
      <a:lvl3pPr marL="742950" indent="-363538" algn="l" rtl="0" eaLnBrk="1" fontAlgn="base" hangingPunct="1">
        <a:spcBef>
          <a:spcPts val="300"/>
        </a:spcBef>
        <a:spcAft>
          <a:spcPts val="300"/>
        </a:spcAft>
        <a:buClr>
          <a:schemeClr val="accent6"/>
        </a:buClr>
        <a:buSzPct val="100000"/>
        <a:buFont typeface="Wingdings" charset="2"/>
        <a:buChar char=""/>
        <a:defRPr sz="2400">
          <a:solidFill>
            <a:schemeClr val="tx1"/>
          </a:solidFill>
          <a:latin typeface="Gill Sans MT" panose="020B0502020104020203" pitchFamily="34" charset="77"/>
        </a:defRPr>
      </a:lvl3pPr>
      <a:lvl4pPr marL="1122363" indent="-377825" algn="l" rtl="0" eaLnBrk="1" fontAlgn="base" hangingPunct="1">
        <a:spcBef>
          <a:spcPts val="300"/>
        </a:spcBef>
        <a:spcAft>
          <a:spcPts val="300"/>
        </a:spcAft>
        <a:buClr>
          <a:schemeClr val="accent6"/>
        </a:buClr>
        <a:buSzPct val="100000"/>
        <a:buFont typeface="Arial" panose="020B0604020202020204" pitchFamily="34" charset="0"/>
        <a:buChar char="•"/>
        <a:defRPr lang="en-US" sz="2400" baseline="0" dirty="0" smtClean="0">
          <a:solidFill>
            <a:schemeClr val="tx1"/>
          </a:solidFill>
          <a:latin typeface="Gill Sans MT" panose="020B0502020104020203" pitchFamily="34" charset="77"/>
        </a:defRPr>
      </a:lvl4pPr>
      <a:lvl5pPr marL="1466850" indent="-342900" algn="l" rtl="0" eaLnBrk="1" fontAlgn="base" hangingPunct="1">
        <a:spcBef>
          <a:spcPts val="300"/>
        </a:spcBef>
        <a:spcAft>
          <a:spcPts val="300"/>
        </a:spcAft>
        <a:buClr>
          <a:schemeClr val="accent6"/>
        </a:buClr>
        <a:buSzPct val="100000"/>
        <a:buFont typeface="Arial" panose="020B0604020202020204" pitchFamily="34" charset="0"/>
        <a:buChar char="•"/>
        <a:defRPr lang="en-GB" sz="2400" baseline="0" dirty="0">
          <a:solidFill>
            <a:schemeClr val="tx1"/>
          </a:solidFill>
          <a:latin typeface="Gill Sans MT" panose="020B0502020104020203" pitchFamily="34" charset="77"/>
        </a:defRPr>
      </a:lvl5pPr>
      <a:lvl6pPr marL="1970088" indent="-388938" algn="l" rtl="0" eaLnBrk="1" fontAlgn="base" hangingPunct="1">
        <a:spcBef>
          <a:spcPct val="20000"/>
        </a:spcBef>
        <a:spcAft>
          <a:spcPct val="0"/>
        </a:spcAft>
        <a:buClr>
          <a:schemeClr val="accent6">
            <a:lumMod val="60000"/>
            <a:lumOff val="40000"/>
          </a:schemeClr>
        </a:buClr>
        <a:buSzPct val="90000"/>
        <a:buFont typeface="Arial"/>
        <a:buChar char="•"/>
        <a:defRPr sz="2400">
          <a:solidFill>
            <a:schemeClr val="tx1"/>
          </a:solidFill>
          <a:latin typeface="+mn-lt"/>
        </a:defRPr>
      </a:lvl6pPr>
      <a:lvl7pPr marL="2427288" indent="-388938" algn="l" rtl="0" eaLnBrk="1" fontAlgn="base" hangingPunct="1">
        <a:spcBef>
          <a:spcPct val="20000"/>
        </a:spcBef>
        <a:spcAft>
          <a:spcPct val="0"/>
        </a:spcAft>
        <a:buClr>
          <a:schemeClr val="accent1"/>
        </a:buClr>
        <a:buSzPct val="90000"/>
        <a:buFont typeface="Arial" charset="0"/>
        <a:buChar char="●"/>
        <a:defRPr sz="2400">
          <a:solidFill>
            <a:schemeClr val="tx1"/>
          </a:solidFill>
          <a:latin typeface="+mn-lt"/>
        </a:defRPr>
      </a:lvl7pPr>
      <a:lvl8pPr marL="2884488" indent="-388938" algn="l" rtl="0" eaLnBrk="1" fontAlgn="base" hangingPunct="1">
        <a:spcBef>
          <a:spcPct val="20000"/>
        </a:spcBef>
        <a:spcAft>
          <a:spcPct val="0"/>
        </a:spcAft>
        <a:buClr>
          <a:schemeClr val="accent1"/>
        </a:buClr>
        <a:buSzPct val="90000"/>
        <a:buFont typeface="Arial" charset="0"/>
        <a:buChar char="●"/>
        <a:defRPr sz="2400">
          <a:solidFill>
            <a:schemeClr val="tx1"/>
          </a:solidFill>
          <a:latin typeface="+mn-lt"/>
        </a:defRPr>
      </a:lvl8pPr>
      <a:lvl9pPr marL="3341688" indent="-388938" algn="l" rtl="0" eaLnBrk="1" fontAlgn="base" hangingPunct="1">
        <a:spcBef>
          <a:spcPct val="20000"/>
        </a:spcBef>
        <a:spcAft>
          <a:spcPct val="0"/>
        </a:spcAft>
        <a:buClr>
          <a:schemeClr val="accent1"/>
        </a:buClr>
        <a:buSzPct val="90000"/>
        <a:buFont typeface="Arial" charset="0"/>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9548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Technology as a Creator</a:t>
            </a:r>
          </a:p>
        </p:txBody>
      </p:sp>
      <p:sp>
        <p:nvSpPr>
          <p:cNvPr id="2" name="Content Placeholder 1"/>
          <p:cNvSpPr>
            <a:spLocks noGrp="1"/>
          </p:cNvSpPr>
          <p:nvPr>
            <p:ph type="body" sz="quarter" idx="11"/>
          </p:nvPr>
        </p:nvSpPr>
        <p:spPr/>
        <p:txBody>
          <a:bodyPr>
            <a:normAutofit fontScale="92500" lnSpcReduction="10000"/>
          </a:bodyPr>
          <a:lstStyle/>
          <a:p>
            <a:pPr lvl="1"/>
            <a:r>
              <a:rPr lang="en-US" dirty="0"/>
              <a:t>Engineers, architects and other professionals use CAD software to design tourism facilities</a:t>
            </a:r>
          </a:p>
          <a:p>
            <a:pPr lvl="1"/>
            <a:r>
              <a:rPr lang="en-US" dirty="0"/>
              <a:t>Technological infrastructures and machines create new opportunities for tourist experiences</a:t>
            </a:r>
          </a:p>
          <a:p>
            <a:pPr lvl="1"/>
            <a:r>
              <a:rPr lang="en-US" dirty="0"/>
              <a:t>Examples:</a:t>
            </a:r>
          </a:p>
          <a:p>
            <a:pPr lvl="2"/>
            <a:r>
              <a:rPr lang="en-US" dirty="0"/>
              <a:t>jet boating</a:t>
            </a:r>
          </a:p>
          <a:p>
            <a:pPr lvl="2"/>
            <a:r>
              <a:rPr lang="en-US" dirty="0"/>
              <a:t>jet skiing </a:t>
            </a:r>
          </a:p>
          <a:p>
            <a:pPr lvl="2"/>
            <a:r>
              <a:rPr lang="en-US" dirty="0"/>
              <a:t>Segway tours </a:t>
            </a:r>
          </a:p>
          <a:p>
            <a:pPr lvl="2"/>
            <a:r>
              <a:rPr lang="en-US" dirty="0"/>
              <a:t>simulators,</a:t>
            </a:r>
          </a:p>
          <a:p>
            <a:pPr lvl="2"/>
            <a:r>
              <a:rPr lang="en-US" dirty="0"/>
              <a:t>roller coasters </a:t>
            </a:r>
          </a:p>
          <a:p>
            <a:pPr lvl="2"/>
            <a:r>
              <a:rPr lang="en-US" dirty="0"/>
              <a:t>ski runs</a:t>
            </a:r>
            <a:endParaRPr lang="en-AU" dirty="0"/>
          </a:p>
        </p:txBody>
      </p:sp>
      <p:sp>
        <p:nvSpPr>
          <p:cNvPr id="4" name="Slide Number Placeholder 3"/>
          <p:cNvSpPr>
            <a:spLocks noGrp="1"/>
          </p:cNvSpPr>
          <p:nvPr>
            <p:ph type="sldNum" sz="quarter" idx="12"/>
          </p:nvPr>
        </p:nvSpPr>
        <p:spPr/>
        <p:txBody>
          <a:bodyPr/>
          <a:lstStyle/>
          <a:p>
            <a:fld id="{FA145648-7FE8-402D-88EC-E9CFE9DCEB83}" type="slidenum">
              <a:rPr lang="en-AU" smtClean="0"/>
              <a:pPr/>
              <a:t>10</a:t>
            </a:fld>
            <a:endParaRPr lang="en-AU"/>
          </a:p>
        </p:txBody>
      </p:sp>
    </p:spTree>
    <p:extLst>
      <p:ext uri="{BB962C8B-B14F-4D97-AF65-F5344CB8AC3E}">
        <p14:creationId xmlns:p14="http://schemas.microsoft.com/office/powerpoint/2010/main" val="1630505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Technology as an Attractor</a:t>
            </a:r>
          </a:p>
        </p:txBody>
      </p:sp>
      <p:sp>
        <p:nvSpPr>
          <p:cNvPr id="2" name="Content Placeholder 1"/>
          <p:cNvSpPr>
            <a:spLocks noGrp="1"/>
          </p:cNvSpPr>
          <p:nvPr>
            <p:ph type="body" sz="quarter" idx="11"/>
          </p:nvPr>
        </p:nvSpPr>
        <p:spPr/>
        <p:txBody>
          <a:bodyPr>
            <a:normAutofit lnSpcReduction="10000"/>
          </a:bodyPr>
          <a:lstStyle/>
          <a:p>
            <a:pPr lvl="1"/>
            <a:r>
              <a:rPr lang="en-US" dirty="0"/>
              <a:t>Technology may be the focus of the experience that attracts visitors</a:t>
            </a:r>
          </a:p>
          <a:p>
            <a:pPr lvl="1"/>
            <a:r>
              <a:rPr lang="en-US" dirty="0"/>
              <a:t>Examples:</a:t>
            </a:r>
          </a:p>
          <a:p>
            <a:pPr lvl="2"/>
            <a:r>
              <a:rPr lang="en-US" dirty="0"/>
              <a:t>science and technology museums (e.g. EPCOT)</a:t>
            </a:r>
          </a:p>
          <a:p>
            <a:pPr lvl="2"/>
            <a:r>
              <a:rPr lang="en-US" dirty="0"/>
              <a:t>industrial sites (e.g. Guinness Brewery)</a:t>
            </a:r>
          </a:p>
          <a:p>
            <a:pPr lvl="2"/>
            <a:r>
              <a:rPr lang="en-US" dirty="0"/>
              <a:t>working farms</a:t>
            </a:r>
            <a:r>
              <a:rPr lang="en-AU" dirty="0"/>
              <a:t>  (e.g. Dole Pineapple Plantation)</a:t>
            </a:r>
          </a:p>
          <a:p>
            <a:pPr lvl="2"/>
            <a:r>
              <a:rPr lang="en-AU" dirty="0"/>
              <a:t>t</a:t>
            </a:r>
            <a:r>
              <a:rPr lang="en-US" dirty="0" err="1"/>
              <a:t>echnology</a:t>
            </a:r>
            <a:r>
              <a:rPr lang="en-US" dirty="0"/>
              <a:t> expos and motor shows</a:t>
            </a:r>
          </a:p>
          <a:p>
            <a:pPr lvl="2"/>
            <a:r>
              <a:rPr lang="en-US" dirty="0"/>
              <a:t>theme park rides</a:t>
            </a:r>
          </a:p>
          <a:p>
            <a:pPr lvl="2"/>
            <a:r>
              <a:rPr lang="en-US" dirty="0"/>
              <a:t>audio-visual effects</a:t>
            </a:r>
          </a:p>
          <a:p>
            <a:pPr lvl="2"/>
            <a:r>
              <a:rPr lang="en-US" dirty="0"/>
              <a:t>augmented and virtual reality</a:t>
            </a:r>
          </a:p>
        </p:txBody>
      </p:sp>
      <p:sp>
        <p:nvSpPr>
          <p:cNvPr id="4" name="Slide Number Placeholder 3"/>
          <p:cNvSpPr>
            <a:spLocks noGrp="1"/>
          </p:cNvSpPr>
          <p:nvPr>
            <p:ph type="sldNum" sz="quarter" idx="12"/>
          </p:nvPr>
        </p:nvSpPr>
        <p:spPr/>
        <p:txBody>
          <a:bodyPr/>
          <a:lstStyle/>
          <a:p>
            <a:fld id="{FA145648-7FE8-402D-88EC-E9CFE9DCEB83}" type="slidenum">
              <a:rPr lang="en-AU" smtClean="0"/>
              <a:pPr/>
              <a:t>11</a:t>
            </a:fld>
            <a:endParaRPr lang="en-AU"/>
          </a:p>
        </p:txBody>
      </p:sp>
    </p:spTree>
    <p:extLst>
      <p:ext uri="{BB962C8B-B14F-4D97-AF65-F5344CB8AC3E}">
        <p14:creationId xmlns:p14="http://schemas.microsoft.com/office/powerpoint/2010/main" val="517273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Technology as an Enhancer</a:t>
            </a:r>
          </a:p>
        </p:txBody>
      </p:sp>
      <p:sp>
        <p:nvSpPr>
          <p:cNvPr id="2" name="Content Placeholder 1"/>
          <p:cNvSpPr>
            <a:spLocks noGrp="1"/>
          </p:cNvSpPr>
          <p:nvPr>
            <p:ph type="body" sz="quarter" idx="11"/>
          </p:nvPr>
        </p:nvSpPr>
        <p:spPr/>
        <p:txBody>
          <a:bodyPr/>
          <a:lstStyle/>
          <a:p>
            <a:pPr lvl="1"/>
            <a:r>
              <a:rPr lang="en-US" dirty="0"/>
              <a:t>Visitor orientation</a:t>
            </a:r>
          </a:p>
          <a:p>
            <a:pPr lvl="1"/>
            <a:r>
              <a:rPr lang="en-US" dirty="0"/>
              <a:t>Translation</a:t>
            </a:r>
          </a:p>
          <a:p>
            <a:pPr lvl="1"/>
            <a:r>
              <a:rPr lang="en-US" dirty="0"/>
              <a:t>Communication and translation</a:t>
            </a:r>
          </a:p>
          <a:p>
            <a:pPr lvl="1"/>
            <a:r>
              <a:rPr lang="en-US" dirty="0"/>
              <a:t>Planning and scheduling</a:t>
            </a:r>
            <a:r>
              <a:rPr lang="en-AU" dirty="0"/>
              <a:t> </a:t>
            </a:r>
            <a:endParaRPr lang="en-US" dirty="0"/>
          </a:p>
        </p:txBody>
      </p:sp>
      <p:sp>
        <p:nvSpPr>
          <p:cNvPr id="4" name="Slide Number Placeholder 3"/>
          <p:cNvSpPr>
            <a:spLocks noGrp="1"/>
          </p:cNvSpPr>
          <p:nvPr>
            <p:ph type="sldNum" sz="quarter" idx="12"/>
          </p:nvPr>
        </p:nvSpPr>
        <p:spPr/>
        <p:txBody>
          <a:bodyPr/>
          <a:lstStyle/>
          <a:p>
            <a:fld id="{FA145648-7FE8-402D-88EC-E9CFE9DCEB83}" type="slidenum">
              <a:rPr lang="en-AU" smtClean="0"/>
              <a:pPr/>
              <a:t>12</a:t>
            </a:fld>
            <a:endParaRPr lang="en-AU"/>
          </a:p>
        </p:txBody>
      </p:sp>
    </p:spTree>
    <p:extLst>
      <p:ext uri="{BB962C8B-B14F-4D97-AF65-F5344CB8AC3E}">
        <p14:creationId xmlns:p14="http://schemas.microsoft.com/office/powerpoint/2010/main" val="2642888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Technology as a Protector</a:t>
            </a:r>
          </a:p>
        </p:txBody>
      </p:sp>
      <p:sp>
        <p:nvSpPr>
          <p:cNvPr id="2" name="Content Placeholder 1"/>
          <p:cNvSpPr>
            <a:spLocks noGrp="1"/>
          </p:cNvSpPr>
          <p:nvPr>
            <p:ph type="body" sz="quarter" idx="11"/>
          </p:nvPr>
        </p:nvSpPr>
        <p:spPr/>
        <p:txBody>
          <a:bodyPr>
            <a:normAutofit fontScale="85000" lnSpcReduction="20000"/>
          </a:bodyPr>
          <a:lstStyle/>
          <a:p>
            <a:pPr lvl="1">
              <a:lnSpc>
                <a:spcPct val="120000"/>
              </a:lnSpc>
            </a:pPr>
            <a:r>
              <a:rPr lang="en-US" dirty="0"/>
              <a:t>Protection of travelers </a:t>
            </a:r>
          </a:p>
          <a:p>
            <a:pPr lvl="2">
              <a:lnSpc>
                <a:spcPct val="120000"/>
              </a:lnSpc>
            </a:pPr>
            <a:r>
              <a:rPr lang="en-US" dirty="0"/>
              <a:t>Electronic locking systems</a:t>
            </a:r>
          </a:p>
          <a:p>
            <a:pPr lvl="2">
              <a:lnSpc>
                <a:spcPct val="120000"/>
              </a:lnSpc>
            </a:pPr>
            <a:r>
              <a:rPr lang="en-US" dirty="0"/>
              <a:t>Surveillance systems</a:t>
            </a:r>
          </a:p>
          <a:p>
            <a:pPr lvl="2">
              <a:lnSpc>
                <a:spcPct val="120000"/>
              </a:lnSpc>
            </a:pPr>
            <a:r>
              <a:rPr lang="en-US" dirty="0"/>
              <a:t>Security scanning</a:t>
            </a:r>
          </a:p>
          <a:p>
            <a:pPr lvl="2">
              <a:lnSpc>
                <a:spcPct val="120000"/>
              </a:lnSpc>
            </a:pPr>
            <a:r>
              <a:rPr lang="en-US" dirty="0"/>
              <a:t>Warnings sent to mobile devices</a:t>
            </a:r>
          </a:p>
          <a:p>
            <a:pPr lvl="2">
              <a:lnSpc>
                <a:spcPct val="120000"/>
              </a:lnSpc>
            </a:pPr>
            <a:r>
              <a:rPr lang="en-US" dirty="0"/>
              <a:t>Water treatment and food safety</a:t>
            </a:r>
          </a:p>
          <a:p>
            <a:pPr lvl="1">
              <a:lnSpc>
                <a:spcPct val="120000"/>
              </a:lnSpc>
            </a:pPr>
            <a:r>
              <a:rPr lang="en-US" dirty="0"/>
              <a:t>Protection of resources</a:t>
            </a:r>
          </a:p>
          <a:p>
            <a:pPr lvl="2">
              <a:lnSpc>
                <a:spcPct val="120000"/>
              </a:lnSpc>
            </a:pPr>
            <a:r>
              <a:rPr lang="en-US" dirty="0"/>
              <a:t>Climate control systems</a:t>
            </a:r>
          </a:p>
          <a:p>
            <a:pPr lvl="2">
              <a:lnSpc>
                <a:spcPct val="120000"/>
              </a:lnSpc>
            </a:pPr>
            <a:r>
              <a:rPr lang="en-US" dirty="0"/>
              <a:t>Documenting historical and natural artifacts</a:t>
            </a:r>
          </a:p>
          <a:p>
            <a:pPr lvl="2">
              <a:lnSpc>
                <a:spcPct val="120000"/>
              </a:lnSpc>
            </a:pPr>
            <a:r>
              <a:rPr lang="en-US" dirty="0"/>
              <a:t>Monitoring and managing wildlife</a:t>
            </a:r>
          </a:p>
          <a:p>
            <a:pPr lvl="2">
              <a:lnSpc>
                <a:spcPct val="120000"/>
              </a:lnSpc>
            </a:pPr>
            <a:r>
              <a:rPr lang="en-US" dirty="0"/>
              <a:t>Energy and waste management</a:t>
            </a:r>
          </a:p>
          <a:p>
            <a:pPr lvl="2">
              <a:lnSpc>
                <a:spcPct val="120000"/>
              </a:lnSpc>
            </a:pPr>
            <a:endParaRPr lang="en-US" dirty="0"/>
          </a:p>
        </p:txBody>
      </p:sp>
      <p:sp>
        <p:nvSpPr>
          <p:cNvPr id="4" name="Slide Number Placeholder 3"/>
          <p:cNvSpPr>
            <a:spLocks noGrp="1"/>
          </p:cNvSpPr>
          <p:nvPr>
            <p:ph type="sldNum" sz="quarter" idx="12"/>
          </p:nvPr>
        </p:nvSpPr>
        <p:spPr/>
        <p:txBody>
          <a:bodyPr/>
          <a:lstStyle/>
          <a:p>
            <a:fld id="{FA145648-7FE8-402D-88EC-E9CFE9DCEB83}" type="slidenum">
              <a:rPr lang="en-AU" smtClean="0"/>
              <a:pPr/>
              <a:t>13</a:t>
            </a:fld>
            <a:endParaRPr lang="en-AU"/>
          </a:p>
        </p:txBody>
      </p:sp>
    </p:spTree>
    <p:extLst>
      <p:ext uri="{BB962C8B-B14F-4D97-AF65-F5344CB8AC3E}">
        <p14:creationId xmlns:p14="http://schemas.microsoft.com/office/powerpoint/2010/main" val="3597901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Technology as an Educator</a:t>
            </a:r>
          </a:p>
        </p:txBody>
      </p:sp>
      <p:sp>
        <p:nvSpPr>
          <p:cNvPr id="2" name="Content Placeholder 1"/>
          <p:cNvSpPr>
            <a:spLocks noGrp="1"/>
          </p:cNvSpPr>
          <p:nvPr>
            <p:ph type="body" sz="quarter" idx="11"/>
          </p:nvPr>
        </p:nvSpPr>
        <p:spPr/>
        <p:txBody>
          <a:bodyPr>
            <a:normAutofit fontScale="85000" lnSpcReduction="20000"/>
          </a:bodyPr>
          <a:lstStyle/>
          <a:p>
            <a:pPr>
              <a:lnSpc>
                <a:spcPct val="120000"/>
              </a:lnSpc>
            </a:pPr>
            <a:r>
              <a:rPr lang="en-US" dirty="0"/>
              <a:t>Interpretation and Edutainment</a:t>
            </a:r>
          </a:p>
          <a:p>
            <a:pPr lvl="1">
              <a:lnSpc>
                <a:spcPct val="120000"/>
              </a:lnSpc>
            </a:pPr>
            <a:r>
              <a:rPr lang="en-US" dirty="0"/>
              <a:t>Virtual guides, audio guides &amp; podcasts</a:t>
            </a:r>
          </a:p>
          <a:p>
            <a:pPr lvl="1">
              <a:lnSpc>
                <a:spcPct val="120000"/>
              </a:lnSpc>
            </a:pPr>
            <a:r>
              <a:rPr lang="en-US" dirty="0"/>
              <a:t>Mobile technologies (QR codes, geofencing, wearable technologies)</a:t>
            </a:r>
          </a:p>
          <a:p>
            <a:pPr lvl="1">
              <a:lnSpc>
                <a:spcPct val="120000"/>
              </a:lnSpc>
            </a:pPr>
            <a:r>
              <a:rPr lang="en-US" dirty="0"/>
              <a:t>Special effects</a:t>
            </a:r>
          </a:p>
          <a:p>
            <a:pPr lvl="1">
              <a:lnSpc>
                <a:spcPct val="120000"/>
              </a:lnSpc>
            </a:pPr>
            <a:r>
              <a:rPr lang="en-US" dirty="0"/>
              <a:t>Virtual and augmented reality</a:t>
            </a:r>
          </a:p>
          <a:p>
            <a:pPr lvl="1">
              <a:lnSpc>
                <a:spcPct val="120000"/>
              </a:lnSpc>
            </a:pPr>
            <a:r>
              <a:rPr lang="en-US" dirty="0"/>
              <a:t>Holographic projection</a:t>
            </a:r>
          </a:p>
          <a:p>
            <a:pPr lvl="1">
              <a:lnSpc>
                <a:spcPct val="120000"/>
              </a:lnSpc>
            </a:pPr>
            <a:r>
              <a:rPr lang="en-US" dirty="0"/>
              <a:t>3D printing</a:t>
            </a:r>
          </a:p>
          <a:p>
            <a:pPr lvl="1">
              <a:lnSpc>
                <a:spcPct val="120000"/>
              </a:lnSpc>
            </a:pPr>
            <a:r>
              <a:rPr lang="en-US" dirty="0"/>
              <a:t>Robotics and mechatronics</a:t>
            </a:r>
          </a:p>
          <a:p>
            <a:pPr lvl="1">
              <a:lnSpc>
                <a:spcPct val="120000"/>
              </a:lnSpc>
            </a:pPr>
            <a:r>
              <a:rPr lang="en-US" dirty="0"/>
              <a:t>Interactive surfaces</a:t>
            </a:r>
          </a:p>
          <a:p>
            <a:pPr lvl="1">
              <a:lnSpc>
                <a:spcPct val="120000"/>
              </a:lnSpc>
            </a:pPr>
            <a:endParaRPr lang="en-US" dirty="0"/>
          </a:p>
          <a:p>
            <a:pPr lvl="1">
              <a:lnSpc>
                <a:spcPct val="120000"/>
              </a:lnSpc>
            </a:pPr>
            <a:endParaRPr lang="en-US" dirty="0"/>
          </a:p>
        </p:txBody>
      </p:sp>
      <p:sp>
        <p:nvSpPr>
          <p:cNvPr id="4" name="Slide Number Placeholder 3"/>
          <p:cNvSpPr>
            <a:spLocks noGrp="1"/>
          </p:cNvSpPr>
          <p:nvPr>
            <p:ph type="sldNum" sz="quarter" idx="12"/>
          </p:nvPr>
        </p:nvSpPr>
        <p:spPr/>
        <p:txBody>
          <a:bodyPr/>
          <a:lstStyle/>
          <a:p>
            <a:fld id="{FA145648-7FE8-402D-88EC-E9CFE9DCEB83}" type="slidenum">
              <a:rPr lang="en-AU" smtClean="0"/>
              <a:pPr/>
              <a:t>14</a:t>
            </a:fld>
            <a:endParaRPr lang="en-AU"/>
          </a:p>
        </p:txBody>
      </p:sp>
    </p:spTree>
    <p:extLst>
      <p:ext uri="{BB962C8B-B14F-4D97-AF65-F5344CB8AC3E}">
        <p14:creationId xmlns:p14="http://schemas.microsoft.com/office/powerpoint/2010/main" val="1315453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Technology as a Substitute</a:t>
            </a:r>
          </a:p>
        </p:txBody>
      </p:sp>
      <p:sp>
        <p:nvSpPr>
          <p:cNvPr id="2" name="Content Placeholder 1"/>
          <p:cNvSpPr>
            <a:spLocks noGrp="1"/>
          </p:cNvSpPr>
          <p:nvPr>
            <p:ph type="body" sz="quarter" idx="11"/>
          </p:nvPr>
        </p:nvSpPr>
        <p:spPr/>
        <p:txBody>
          <a:bodyPr/>
          <a:lstStyle/>
          <a:p>
            <a:pPr marL="0" lvl="1" indent="0">
              <a:buSzTx/>
              <a:buNone/>
            </a:pPr>
            <a:r>
              <a:rPr lang="en-US" dirty="0"/>
              <a:t>Technology can re-enact or recreate environments, activities or events</a:t>
            </a:r>
            <a:r>
              <a:rPr lang="en-AU" dirty="0"/>
              <a:t> to </a:t>
            </a:r>
            <a:r>
              <a:rPr lang="en-US" dirty="0"/>
              <a:t>provide substitute experiences for:</a:t>
            </a:r>
          </a:p>
          <a:p>
            <a:pPr lvl="1"/>
            <a:r>
              <a:rPr lang="en-US" dirty="0"/>
              <a:t>fragile or dangerous places</a:t>
            </a:r>
          </a:p>
          <a:p>
            <a:pPr lvl="1"/>
            <a:r>
              <a:rPr lang="en-US" dirty="0"/>
              <a:t>experiences that are too costly</a:t>
            </a:r>
          </a:p>
          <a:p>
            <a:pPr lvl="1"/>
            <a:r>
              <a:rPr lang="en-US" dirty="0"/>
              <a:t>attractions and objects that no longer exist</a:t>
            </a:r>
          </a:p>
          <a:p>
            <a:pPr lvl="1"/>
            <a:r>
              <a:rPr lang="en-US" dirty="0"/>
              <a:t>visitors with disabilities or mobility constraints</a:t>
            </a:r>
          </a:p>
          <a:p>
            <a:pPr lvl="1"/>
            <a:endParaRPr lang="en-US" dirty="0"/>
          </a:p>
        </p:txBody>
      </p:sp>
      <p:sp>
        <p:nvSpPr>
          <p:cNvPr id="4" name="Slide Number Placeholder 3"/>
          <p:cNvSpPr>
            <a:spLocks noGrp="1"/>
          </p:cNvSpPr>
          <p:nvPr>
            <p:ph type="sldNum" sz="quarter" idx="12"/>
          </p:nvPr>
        </p:nvSpPr>
        <p:spPr/>
        <p:txBody>
          <a:bodyPr/>
          <a:lstStyle/>
          <a:p>
            <a:fld id="{FA145648-7FE8-402D-88EC-E9CFE9DCEB83}" type="slidenum">
              <a:rPr lang="en-AU" smtClean="0"/>
              <a:pPr/>
              <a:t>15</a:t>
            </a:fld>
            <a:endParaRPr lang="en-AU"/>
          </a:p>
        </p:txBody>
      </p:sp>
    </p:spTree>
    <p:extLst>
      <p:ext uri="{BB962C8B-B14F-4D97-AF65-F5344CB8AC3E}">
        <p14:creationId xmlns:p14="http://schemas.microsoft.com/office/powerpoint/2010/main" val="492667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1"/>
            <p:extLst/>
          </p:nvPr>
        </p:nvGraphicFramePr>
        <p:xfrm>
          <a:off x="711200" y="1902974"/>
          <a:ext cx="7797800" cy="3972998"/>
        </p:xfrm>
        <a:graphic>
          <a:graphicData uri="http://schemas.openxmlformats.org/drawingml/2006/table">
            <a:tbl>
              <a:tblPr firstRow="1" bandRow="1">
                <a:tableStyleId>{93296810-A885-4BE3-A3E7-6D5BEEA58F35}</a:tableStyleId>
              </a:tblPr>
              <a:tblGrid>
                <a:gridCol w="2406291">
                  <a:extLst>
                    <a:ext uri="{9D8B030D-6E8A-4147-A177-3AD203B41FA5}">
                      <a16:colId xmlns:a16="http://schemas.microsoft.com/office/drawing/2014/main" val="20000"/>
                    </a:ext>
                  </a:extLst>
                </a:gridCol>
                <a:gridCol w="5391509">
                  <a:extLst>
                    <a:ext uri="{9D8B030D-6E8A-4147-A177-3AD203B41FA5}">
                      <a16:colId xmlns:a16="http://schemas.microsoft.com/office/drawing/2014/main" val="20001"/>
                    </a:ext>
                  </a:extLst>
                </a:gridCol>
              </a:tblGrid>
              <a:tr h="329043">
                <a:tc>
                  <a:txBody>
                    <a:bodyPr/>
                    <a:lstStyle/>
                    <a:p>
                      <a:pPr>
                        <a:spcBef>
                          <a:spcPts val="200"/>
                        </a:spcBef>
                        <a:spcAft>
                          <a:spcPts val="200"/>
                        </a:spcAft>
                      </a:pPr>
                      <a:r>
                        <a:rPr lang="en-US" sz="1800" dirty="0">
                          <a:effectLst/>
                          <a:latin typeface="Arial Narrow"/>
                          <a:cs typeface="Arial Narrow"/>
                        </a:rPr>
                        <a:t>Applications</a:t>
                      </a:r>
                      <a:endParaRPr lang="en-AU" sz="2400" dirty="0">
                        <a:effectLst/>
                        <a:latin typeface="Arial Narrow"/>
                        <a:ea typeface="Calibri"/>
                        <a:cs typeface="Arial Narrow"/>
                      </a:endParaRPr>
                    </a:p>
                  </a:txBody>
                  <a:tcPr marL="68580" marR="68580" marT="0" marB="0"/>
                </a:tc>
                <a:tc>
                  <a:txBody>
                    <a:bodyPr/>
                    <a:lstStyle/>
                    <a:p>
                      <a:pPr>
                        <a:spcBef>
                          <a:spcPts val="200"/>
                        </a:spcBef>
                        <a:spcAft>
                          <a:spcPts val="200"/>
                        </a:spcAft>
                      </a:pPr>
                      <a:r>
                        <a:rPr lang="en-US" sz="1800">
                          <a:effectLst/>
                          <a:latin typeface="Arial Narrow"/>
                          <a:cs typeface="Arial Narrow"/>
                        </a:rPr>
                        <a:t>Technology Examples</a:t>
                      </a:r>
                      <a:endParaRPr lang="en-AU" sz="2400">
                        <a:effectLst/>
                        <a:latin typeface="Arial Narrow"/>
                        <a:ea typeface="Calibri"/>
                        <a:cs typeface="Arial Narrow"/>
                      </a:endParaRPr>
                    </a:p>
                  </a:txBody>
                  <a:tcPr marL="68580" marR="68580" marT="0" marB="0"/>
                </a:tc>
                <a:extLst>
                  <a:ext uri="{0D108BD9-81ED-4DB2-BD59-A6C34878D82A}">
                    <a16:rowId xmlns:a16="http://schemas.microsoft.com/office/drawing/2014/main" val="10000"/>
                  </a:ext>
                </a:extLst>
              </a:tr>
              <a:tr h="520565">
                <a:tc>
                  <a:txBody>
                    <a:bodyPr/>
                    <a:lstStyle/>
                    <a:p>
                      <a:pPr>
                        <a:spcBef>
                          <a:spcPts val="200"/>
                        </a:spcBef>
                        <a:spcAft>
                          <a:spcPts val="200"/>
                        </a:spcAft>
                      </a:pPr>
                      <a:r>
                        <a:rPr lang="en-US" sz="1800" b="1" dirty="0">
                          <a:effectLst/>
                          <a:latin typeface="Arial Narrow"/>
                          <a:cs typeface="Arial Narrow"/>
                        </a:rPr>
                        <a:t>Marketing &amp; Distribution</a:t>
                      </a:r>
                      <a:endParaRPr lang="en-AU" sz="2400" b="1" dirty="0">
                        <a:effectLst/>
                        <a:latin typeface="Arial Narrow"/>
                        <a:ea typeface="Calibri"/>
                        <a:cs typeface="Arial Narrow"/>
                      </a:endParaRPr>
                    </a:p>
                  </a:txBody>
                  <a:tcPr marL="68580" marR="68580" marT="0" marB="0" anchor="ctr"/>
                </a:tc>
                <a:tc>
                  <a:txBody>
                    <a:bodyPr/>
                    <a:lstStyle/>
                    <a:p>
                      <a:pPr>
                        <a:spcBef>
                          <a:spcPts val="200"/>
                        </a:spcBef>
                        <a:spcAft>
                          <a:spcPts val="200"/>
                        </a:spcAft>
                      </a:pPr>
                      <a:r>
                        <a:rPr lang="en-US" sz="1800" dirty="0">
                          <a:effectLst/>
                          <a:latin typeface="Arial Narrow"/>
                          <a:cs typeface="Arial Narrow"/>
                        </a:rPr>
                        <a:t>Websites, online bookings, apps, onsite purchases</a:t>
                      </a:r>
                      <a:endParaRPr lang="en-AU" sz="2400" dirty="0">
                        <a:effectLst/>
                        <a:latin typeface="Arial Narrow"/>
                        <a:ea typeface="Calibri"/>
                        <a:cs typeface="Arial Narrow"/>
                      </a:endParaRPr>
                    </a:p>
                  </a:txBody>
                  <a:tcPr marL="68580" marR="68580" marT="0" marB="0" anchor="ctr"/>
                </a:tc>
                <a:extLst>
                  <a:ext uri="{0D108BD9-81ED-4DB2-BD59-A6C34878D82A}">
                    <a16:rowId xmlns:a16="http://schemas.microsoft.com/office/drawing/2014/main" val="10001"/>
                  </a:ext>
                </a:extLst>
              </a:tr>
              <a:tr h="520565">
                <a:tc>
                  <a:txBody>
                    <a:bodyPr/>
                    <a:lstStyle/>
                    <a:p>
                      <a:pPr>
                        <a:spcBef>
                          <a:spcPts val="200"/>
                        </a:spcBef>
                        <a:spcAft>
                          <a:spcPts val="200"/>
                        </a:spcAft>
                      </a:pPr>
                      <a:r>
                        <a:rPr lang="en-US" sz="1800" b="1" dirty="0">
                          <a:effectLst/>
                          <a:latin typeface="Arial Narrow"/>
                          <a:cs typeface="Arial Narrow"/>
                        </a:rPr>
                        <a:t>Visitor management</a:t>
                      </a:r>
                      <a:endParaRPr lang="en-AU" sz="2400" b="1" dirty="0">
                        <a:effectLst/>
                        <a:latin typeface="Arial Narrow"/>
                        <a:ea typeface="Calibri"/>
                        <a:cs typeface="Arial Narrow"/>
                      </a:endParaRPr>
                    </a:p>
                  </a:txBody>
                  <a:tcPr marL="68580" marR="68580" marT="0" marB="0" anchor="ctr"/>
                </a:tc>
                <a:tc>
                  <a:txBody>
                    <a:bodyPr/>
                    <a:lstStyle/>
                    <a:p>
                      <a:pPr>
                        <a:spcBef>
                          <a:spcPts val="200"/>
                        </a:spcBef>
                        <a:spcAft>
                          <a:spcPts val="200"/>
                        </a:spcAft>
                      </a:pPr>
                      <a:r>
                        <a:rPr lang="en-US" sz="1800" dirty="0">
                          <a:effectLst/>
                          <a:latin typeface="Arial Narrow"/>
                          <a:cs typeface="Arial Narrow"/>
                        </a:rPr>
                        <a:t>Managing access, managing queues and crowding</a:t>
                      </a:r>
                      <a:endParaRPr lang="en-AU" sz="2400" dirty="0">
                        <a:effectLst/>
                        <a:latin typeface="Arial Narrow"/>
                        <a:ea typeface="Calibri"/>
                        <a:cs typeface="Arial Narrow"/>
                      </a:endParaRPr>
                    </a:p>
                  </a:txBody>
                  <a:tcPr marL="68580" marR="68580" marT="0" marB="0" anchor="ctr"/>
                </a:tc>
                <a:extLst>
                  <a:ext uri="{0D108BD9-81ED-4DB2-BD59-A6C34878D82A}">
                    <a16:rowId xmlns:a16="http://schemas.microsoft.com/office/drawing/2014/main" val="10002"/>
                  </a:ext>
                </a:extLst>
              </a:tr>
              <a:tr h="520565">
                <a:tc>
                  <a:txBody>
                    <a:bodyPr/>
                    <a:lstStyle/>
                    <a:p>
                      <a:pPr>
                        <a:spcBef>
                          <a:spcPts val="200"/>
                        </a:spcBef>
                        <a:spcAft>
                          <a:spcPts val="200"/>
                        </a:spcAft>
                      </a:pPr>
                      <a:r>
                        <a:rPr lang="en-US" sz="1800" b="1" dirty="0">
                          <a:effectLst/>
                          <a:latin typeface="Arial Narrow"/>
                          <a:cs typeface="Arial Narrow"/>
                        </a:rPr>
                        <a:t>Business intelligence</a:t>
                      </a:r>
                      <a:endParaRPr lang="en-AU" sz="2400" b="1" dirty="0">
                        <a:effectLst/>
                        <a:latin typeface="Arial Narrow"/>
                        <a:ea typeface="Calibri"/>
                        <a:cs typeface="Arial Narrow"/>
                      </a:endParaRPr>
                    </a:p>
                  </a:txBody>
                  <a:tcPr marL="68580" marR="68580" marT="0" marB="0" anchor="ctr"/>
                </a:tc>
                <a:tc>
                  <a:txBody>
                    <a:bodyPr/>
                    <a:lstStyle/>
                    <a:p>
                      <a:pPr>
                        <a:spcBef>
                          <a:spcPts val="200"/>
                        </a:spcBef>
                        <a:spcAft>
                          <a:spcPts val="200"/>
                        </a:spcAft>
                      </a:pPr>
                      <a:r>
                        <a:rPr lang="en-US" sz="1800" dirty="0">
                          <a:effectLst/>
                          <a:latin typeface="Arial Narrow"/>
                          <a:cs typeface="Arial Narrow"/>
                        </a:rPr>
                        <a:t>Tracking visitor patterns and behavior</a:t>
                      </a:r>
                      <a:endParaRPr lang="en-AU" sz="2400" dirty="0">
                        <a:effectLst/>
                        <a:latin typeface="Arial Narrow"/>
                        <a:ea typeface="Calibri"/>
                        <a:cs typeface="Arial Narrow"/>
                      </a:endParaRPr>
                    </a:p>
                  </a:txBody>
                  <a:tcPr marL="68580" marR="68580" marT="0" marB="0" anchor="ctr"/>
                </a:tc>
                <a:extLst>
                  <a:ext uri="{0D108BD9-81ED-4DB2-BD59-A6C34878D82A}">
                    <a16:rowId xmlns:a16="http://schemas.microsoft.com/office/drawing/2014/main" val="10003"/>
                  </a:ext>
                </a:extLst>
              </a:tr>
              <a:tr h="520565">
                <a:tc>
                  <a:txBody>
                    <a:bodyPr/>
                    <a:lstStyle/>
                    <a:p>
                      <a:pPr>
                        <a:spcBef>
                          <a:spcPts val="200"/>
                        </a:spcBef>
                        <a:spcAft>
                          <a:spcPts val="200"/>
                        </a:spcAft>
                      </a:pPr>
                      <a:r>
                        <a:rPr lang="en-US" sz="1800" b="1">
                          <a:effectLst/>
                          <a:latin typeface="Arial Narrow"/>
                          <a:cs typeface="Arial Narrow"/>
                        </a:rPr>
                        <a:t>Facility management</a:t>
                      </a:r>
                      <a:endParaRPr lang="en-AU" sz="2400" b="1">
                        <a:effectLst/>
                        <a:latin typeface="Arial Narrow"/>
                        <a:ea typeface="Calibri"/>
                        <a:cs typeface="Arial Narrow"/>
                      </a:endParaRPr>
                    </a:p>
                  </a:txBody>
                  <a:tcPr marL="68580" marR="68580" marT="0" marB="0" anchor="ctr"/>
                </a:tc>
                <a:tc>
                  <a:txBody>
                    <a:bodyPr/>
                    <a:lstStyle/>
                    <a:p>
                      <a:pPr>
                        <a:spcBef>
                          <a:spcPts val="200"/>
                        </a:spcBef>
                        <a:spcAft>
                          <a:spcPts val="200"/>
                        </a:spcAft>
                      </a:pPr>
                      <a:r>
                        <a:rPr lang="en-US" sz="1800" dirty="0">
                          <a:effectLst/>
                          <a:latin typeface="Arial Narrow"/>
                          <a:cs typeface="Arial Narrow"/>
                        </a:rPr>
                        <a:t>Property management systems, safety and security</a:t>
                      </a:r>
                      <a:endParaRPr lang="en-AU" sz="2400" dirty="0">
                        <a:effectLst/>
                        <a:latin typeface="Arial Narrow"/>
                        <a:ea typeface="Calibri"/>
                        <a:cs typeface="Arial Narrow"/>
                      </a:endParaRPr>
                    </a:p>
                  </a:txBody>
                  <a:tcPr marL="68580" marR="68580" marT="0" marB="0" anchor="ctr"/>
                </a:tc>
                <a:extLst>
                  <a:ext uri="{0D108BD9-81ED-4DB2-BD59-A6C34878D82A}">
                    <a16:rowId xmlns:a16="http://schemas.microsoft.com/office/drawing/2014/main" val="10004"/>
                  </a:ext>
                </a:extLst>
              </a:tr>
              <a:tr h="520565">
                <a:tc>
                  <a:txBody>
                    <a:bodyPr/>
                    <a:lstStyle/>
                    <a:p>
                      <a:pPr>
                        <a:spcBef>
                          <a:spcPts val="200"/>
                        </a:spcBef>
                        <a:spcAft>
                          <a:spcPts val="200"/>
                        </a:spcAft>
                      </a:pPr>
                      <a:r>
                        <a:rPr lang="en-US" sz="1800" b="1" dirty="0">
                          <a:effectLst/>
                          <a:latin typeface="Arial Narrow"/>
                          <a:cs typeface="Arial Narrow"/>
                        </a:rPr>
                        <a:t>Back office systems</a:t>
                      </a:r>
                      <a:endParaRPr lang="en-AU" sz="2400" b="1" dirty="0">
                        <a:effectLst/>
                        <a:latin typeface="Arial Narrow"/>
                        <a:ea typeface="Calibri"/>
                        <a:cs typeface="Arial Narrow"/>
                      </a:endParaRPr>
                    </a:p>
                  </a:txBody>
                  <a:tcPr marL="68580" marR="68580" marT="0" marB="0" anchor="ctr"/>
                </a:tc>
                <a:tc>
                  <a:txBody>
                    <a:bodyPr/>
                    <a:lstStyle/>
                    <a:p>
                      <a:pPr>
                        <a:spcBef>
                          <a:spcPts val="200"/>
                        </a:spcBef>
                        <a:spcAft>
                          <a:spcPts val="200"/>
                        </a:spcAft>
                      </a:pPr>
                      <a:r>
                        <a:rPr lang="en-US" sz="1800" dirty="0">
                          <a:effectLst/>
                          <a:latin typeface="Arial Narrow"/>
                          <a:cs typeface="Arial Narrow"/>
                        </a:rPr>
                        <a:t>Revenue management, accounting, payroll systems</a:t>
                      </a:r>
                      <a:endParaRPr lang="en-AU" sz="2400" dirty="0">
                        <a:effectLst/>
                        <a:latin typeface="Arial Narrow"/>
                        <a:ea typeface="Calibri"/>
                        <a:cs typeface="Arial Narrow"/>
                      </a:endParaRPr>
                    </a:p>
                  </a:txBody>
                  <a:tcPr marL="68580" marR="68580" marT="0" marB="0" anchor="ctr"/>
                </a:tc>
                <a:extLst>
                  <a:ext uri="{0D108BD9-81ED-4DB2-BD59-A6C34878D82A}">
                    <a16:rowId xmlns:a16="http://schemas.microsoft.com/office/drawing/2014/main" val="10005"/>
                  </a:ext>
                </a:extLst>
              </a:tr>
              <a:tr h="520565">
                <a:tc>
                  <a:txBody>
                    <a:bodyPr/>
                    <a:lstStyle/>
                    <a:p>
                      <a:pPr>
                        <a:spcBef>
                          <a:spcPts val="200"/>
                        </a:spcBef>
                        <a:spcAft>
                          <a:spcPts val="200"/>
                        </a:spcAft>
                      </a:pPr>
                      <a:r>
                        <a:rPr lang="en-US" sz="1800" b="1" dirty="0">
                          <a:effectLst/>
                          <a:latin typeface="Arial Narrow"/>
                          <a:cs typeface="Arial Narrow"/>
                        </a:rPr>
                        <a:t>Personnel</a:t>
                      </a:r>
                      <a:endParaRPr lang="en-AU" sz="2400" b="1" dirty="0">
                        <a:effectLst/>
                        <a:latin typeface="Arial Narrow"/>
                        <a:ea typeface="Calibri"/>
                        <a:cs typeface="Arial Narrow"/>
                      </a:endParaRPr>
                    </a:p>
                  </a:txBody>
                  <a:tcPr marL="68580" marR="68580" marT="0" marB="0" anchor="ctr"/>
                </a:tc>
                <a:tc>
                  <a:txBody>
                    <a:bodyPr/>
                    <a:lstStyle/>
                    <a:p>
                      <a:pPr>
                        <a:spcBef>
                          <a:spcPts val="200"/>
                        </a:spcBef>
                        <a:spcAft>
                          <a:spcPts val="200"/>
                        </a:spcAft>
                      </a:pPr>
                      <a:r>
                        <a:rPr lang="en-US" sz="1800" dirty="0">
                          <a:effectLst/>
                          <a:latin typeface="Arial Narrow"/>
                          <a:cs typeface="Arial Narrow"/>
                        </a:rPr>
                        <a:t>Employee access systems, laundry and costuming services</a:t>
                      </a:r>
                      <a:endParaRPr lang="en-AU" sz="2400" dirty="0">
                        <a:effectLst/>
                        <a:latin typeface="Arial Narrow"/>
                        <a:ea typeface="Calibri"/>
                        <a:cs typeface="Arial Narrow"/>
                      </a:endParaRPr>
                    </a:p>
                  </a:txBody>
                  <a:tcPr marL="68580" marR="68580" marT="0" marB="0" anchor="ctr"/>
                </a:tc>
                <a:extLst>
                  <a:ext uri="{0D108BD9-81ED-4DB2-BD59-A6C34878D82A}">
                    <a16:rowId xmlns:a16="http://schemas.microsoft.com/office/drawing/2014/main" val="10006"/>
                  </a:ext>
                </a:extLst>
              </a:tr>
              <a:tr h="520565">
                <a:tc>
                  <a:txBody>
                    <a:bodyPr/>
                    <a:lstStyle/>
                    <a:p>
                      <a:pPr>
                        <a:spcBef>
                          <a:spcPts val="200"/>
                        </a:spcBef>
                        <a:spcAft>
                          <a:spcPts val="200"/>
                        </a:spcAft>
                      </a:pPr>
                      <a:r>
                        <a:rPr lang="en-US" sz="1800" b="1" dirty="0">
                          <a:effectLst/>
                          <a:latin typeface="Arial Narrow"/>
                          <a:cs typeface="Arial Narrow"/>
                        </a:rPr>
                        <a:t>Automation</a:t>
                      </a:r>
                      <a:endParaRPr lang="en-AU" sz="2400" b="1" dirty="0">
                        <a:effectLst/>
                        <a:latin typeface="Arial Narrow"/>
                        <a:ea typeface="Calibri"/>
                        <a:cs typeface="Arial Narrow"/>
                      </a:endParaRPr>
                    </a:p>
                  </a:txBody>
                  <a:tcPr marL="68580" marR="68580" marT="0" marB="0" anchor="ctr"/>
                </a:tc>
                <a:tc>
                  <a:txBody>
                    <a:bodyPr/>
                    <a:lstStyle/>
                    <a:p>
                      <a:pPr>
                        <a:spcBef>
                          <a:spcPts val="200"/>
                        </a:spcBef>
                        <a:spcAft>
                          <a:spcPts val="200"/>
                        </a:spcAft>
                      </a:pPr>
                      <a:r>
                        <a:rPr lang="en-US" sz="1800" dirty="0">
                          <a:effectLst/>
                          <a:latin typeface="Arial Narrow"/>
                          <a:cs typeface="Arial Narrow"/>
                        </a:rPr>
                        <a:t>Cleaning, order taking, self-service kiosks, robotics</a:t>
                      </a:r>
                      <a:endParaRPr lang="en-AU" sz="2400" dirty="0">
                        <a:effectLst/>
                        <a:latin typeface="Arial Narrow"/>
                        <a:ea typeface="Calibri"/>
                        <a:cs typeface="Arial Narrow"/>
                      </a:endParaRPr>
                    </a:p>
                  </a:txBody>
                  <a:tcPr marL="68580" marR="68580" marT="0" marB="0" anchor="ctr"/>
                </a:tc>
                <a:extLst>
                  <a:ext uri="{0D108BD9-81ED-4DB2-BD59-A6C34878D82A}">
                    <a16:rowId xmlns:a16="http://schemas.microsoft.com/office/drawing/2014/main" val="10007"/>
                  </a:ext>
                </a:extLst>
              </a:tr>
            </a:tbl>
          </a:graphicData>
        </a:graphic>
      </p:graphicFrame>
      <p:sp>
        <p:nvSpPr>
          <p:cNvPr id="3" name="Title 2"/>
          <p:cNvSpPr>
            <a:spLocks noGrp="1"/>
          </p:cNvSpPr>
          <p:nvPr>
            <p:ph type="title"/>
          </p:nvPr>
        </p:nvSpPr>
        <p:spPr/>
        <p:txBody>
          <a:bodyPr/>
          <a:lstStyle/>
          <a:p>
            <a:r>
              <a:rPr lang="en-US" dirty="0"/>
              <a:t>Technology as a Facilitator</a:t>
            </a:r>
          </a:p>
        </p:txBody>
      </p:sp>
      <p:sp>
        <p:nvSpPr>
          <p:cNvPr id="4" name="Slide Number Placeholder 3"/>
          <p:cNvSpPr>
            <a:spLocks noGrp="1"/>
          </p:cNvSpPr>
          <p:nvPr>
            <p:ph type="sldNum" sz="quarter" idx="12"/>
          </p:nvPr>
        </p:nvSpPr>
        <p:spPr/>
        <p:txBody>
          <a:bodyPr/>
          <a:lstStyle/>
          <a:p>
            <a:fld id="{FA145648-7FE8-402D-88EC-E9CFE9DCEB83}" type="slidenum">
              <a:rPr lang="en-AU" smtClean="0"/>
              <a:pPr/>
              <a:t>16</a:t>
            </a:fld>
            <a:endParaRPr lang="en-AU"/>
          </a:p>
        </p:txBody>
      </p:sp>
    </p:spTree>
    <p:extLst>
      <p:ext uri="{BB962C8B-B14F-4D97-AF65-F5344CB8AC3E}">
        <p14:creationId xmlns:p14="http://schemas.microsoft.com/office/powerpoint/2010/main" val="321205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Technology as a Reminder</a:t>
            </a:r>
          </a:p>
        </p:txBody>
      </p:sp>
      <p:sp>
        <p:nvSpPr>
          <p:cNvPr id="2" name="Content Placeholder 1"/>
          <p:cNvSpPr>
            <a:spLocks noGrp="1"/>
          </p:cNvSpPr>
          <p:nvPr>
            <p:ph type="body" sz="quarter" idx="11"/>
          </p:nvPr>
        </p:nvSpPr>
        <p:spPr/>
        <p:txBody>
          <a:bodyPr/>
          <a:lstStyle/>
          <a:p>
            <a:pPr lvl="1"/>
            <a:r>
              <a:rPr lang="en-US" dirty="0"/>
              <a:t>Visitors use IT to document, capture and share experiences</a:t>
            </a:r>
          </a:p>
          <a:p>
            <a:pPr lvl="1"/>
            <a:r>
              <a:rPr lang="en-US" dirty="0"/>
              <a:t>Examples</a:t>
            </a:r>
          </a:p>
          <a:p>
            <a:pPr lvl="2"/>
            <a:r>
              <a:rPr lang="en-US" dirty="0"/>
              <a:t>Image and video sharing</a:t>
            </a:r>
          </a:p>
          <a:p>
            <a:pPr lvl="2"/>
            <a:r>
              <a:rPr lang="en-US" dirty="0"/>
              <a:t>Geotagged images</a:t>
            </a:r>
          </a:p>
          <a:p>
            <a:pPr lvl="2"/>
            <a:r>
              <a:rPr lang="en-US" dirty="0"/>
              <a:t>Social media</a:t>
            </a:r>
          </a:p>
          <a:p>
            <a:pPr lvl="2"/>
            <a:r>
              <a:rPr lang="en-US" dirty="0"/>
              <a:t>Product reviews</a:t>
            </a:r>
          </a:p>
          <a:p>
            <a:pPr lvl="2"/>
            <a:r>
              <a:rPr lang="en-US" dirty="0"/>
              <a:t>Blogs</a:t>
            </a:r>
          </a:p>
        </p:txBody>
      </p:sp>
      <p:sp>
        <p:nvSpPr>
          <p:cNvPr id="4" name="Slide Number Placeholder 3"/>
          <p:cNvSpPr>
            <a:spLocks noGrp="1"/>
          </p:cNvSpPr>
          <p:nvPr>
            <p:ph type="sldNum" sz="quarter" idx="12"/>
          </p:nvPr>
        </p:nvSpPr>
        <p:spPr/>
        <p:txBody>
          <a:bodyPr/>
          <a:lstStyle/>
          <a:p>
            <a:fld id="{FA145648-7FE8-402D-88EC-E9CFE9DCEB83}" type="slidenum">
              <a:rPr lang="en-AU" smtClean="0"/>
              <a:pPr/>
              <a:t>17</a:t>
            </a:fld>
            <a:endParaRPr lang="en-AU"/>
          </a:p>
        </p:txBody>
      </p:sp>
    </p:spTree>
    <p:extLst>
      <p:ext uri="{BB962C8B-B14F-4D97-AF65-F5344CB8AC3E}">
        <p14:creationId xmlns:p14="http://schemas.microsoft.com/office/powerpoint/2010/main" val="1154547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Technology as a Destroyer</a:t>
            </a:r>
          </a:p>
        </p:txBody>
      </p:sp>
      <p:sp>
        <p:nvSpPr>
          <p:cNvPr id="2" name="Content Placeholder 1"/>
          <p:cNvSpPr>
            <a:spLocks noGrp="1"/>
          </p:cNvSpPr>
          <p:nvPr>
            <p:ph type="body" sz="quarter" idx="11"/>
          </p:nvPr>
        </p:nvSpPr>
        <p:spPr/>
        <p:txBody>
          <a:bodyPr/>
          <a:lstStyle/>
          <a:p>
            <a:r>
              <a:rPr lang="en-US" dirty="0"/>
              <a:t>Technology can also bite back, resulting in negative experiences, inconvenience or more serious consequences</a:t>
            </a:r>
          </a:p>
          <a:p>
            <a:pPr lvl="1"/>
            <a:r>
              <a:rPr lang="en-US" dirty="0"/>
              <a:t>Technology failure</a:t>
            </a:r>
          </a:p>
          <a:p>
            <a:pPr lvl="1"/>
            <a:r>
              <a:rPr lang="en-US" dirty="0"/>
              <a:t>Noise and visual pollution</a:t>
            </a:r>
          </a:p>
          <a:p>
            <a:pPr lvl="1"/>
            <a:r>
              <a:rPr lang="en-US" dirty="0"/>
              <a:t>Resource depletion</a:t>
            </a:r>
          </a:p>
        </p:txBody>
      </p:sp>
      <p:sp>
        <p:nvSpPr>
          <p:cNvPr id="4" name="Slide Number Placeholder 3"/>
          <p:cNvSpPr>
            <a:spLocks noGrp="1"/>
          </p:cNvSpPr>
          <p:nvPr>
            <p:ph type="sldNum" sz="quarter" idx="12"/>
          </p:nvPr>
        </p:nvSpPr>
        <p:spPr/>
        <p:txBody>
          <a:bodyPr/>
          <a:lstStyle/>
          <a:p>
            <a:fld id="{FA145648-7FE8-402D-88EC-E9CFE9DCEB83}" type="slidenum">
              <a:rPr lang="en-AU" smtClean="0"/>
              <a:pPr/>
              <a:t>18</a:t>
            </a:fld>
            <a:endParaRPr lang="en-AU"/>
          </a:p>
        </p:txBody>
      </p:sp>
    </p:spTree>
    <p:extLst>
      <p:ext uri="{BB962C8B-B14F-4D97-AF65-F5344CB8AC3E}">
        <p14:creationId xmlns:p14="http://schemas.microsoft.com/office/powerpoint/2010/main" val="2388861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Managing Visitors</a:t>
            </a:r>
          </a:p>
        </p:txBody>
      </p:sp>
      <p:graphicFrame>
        <p:nvGraphicFramePr>
          <p:cNvPr id="5" name="Content Placeholder 4"/>
          <p:cNvGraphicFramePr>
            <a:graphicFrameLocks noGrp="1"/>
          </p:cNvGraphicFramePr>
          <p:nvPr>
            <p:ph sz="quarter" idx="4294967295"/>
            <p:extLst>
              <p:ext uri="{D42A27DB-BD31-4B8C-83A1-F6EECF244321}">
                <p14:modId xmlns:p14="http://schemas.microsoft.com/office/powerpoint/2010/main" val="1240420196"/>
              </p:ext>
            </p:extLst>
          </p:nvPr>
        </p:nvGraphicFramePr>
        <p:xfrm>
          <a:off x="444857" y="1645734"/>
          <a:ext cx="8214203" cy="3566160"/>
        </p:xfrm>
        <a:graphic>
          <a:graphicData uri="http://schemas.openxmlformats.org/drawingml/2006/table">
            <a:tbl>
              <a:tblPr bandRow="1">
                <a:tableStyleId>{93296810-A885-4BE3-A3E7-6D5BEEA58F35}</a:tableStyleId>
              </a:tblPr>
              <a:tblGrid>
                <a:gridCol w="2223039">
                  <a:extLst>
                    <a:ext uri="{9D8B030D-6E8A-4147-A177-3AD203B41FA5}">
                      <a16:colId xmlns:a16="http://schemas.microsoft.com/office/drawing/2014/main" val="20000"/>
                    </a:ext>
                  </a:extLst>
                </a:gridCol>
                <a:gridCol w="5991164">
                  <a:extLst>
                    <a:ext uri="{9D8B030D-6E8A-4147-A177-3AD203B41FA5}">
                      <a16:colId xmlns:a16="http://schemas.microsoft.com/office/drawing/2014/main" val="20001"/>
                    </a:ext>
                  </a:extLst>
                </a:gridCol>
              </a:tblGrid>
              <a:tr h="227855">
                <a:tc>
                  <a:txBody>
                    <a:bodyPr/>
                    <a:lstStyle/>
                    <a:p>
                      <a:pPr algn="l" fontAlgn="ctr"/>
                      <a:r>
                        <a:rPr lang="en-US" sz="1800" b="1" u="none" strike="noStrike" dirty="0">
                          <a:effectLst/>
                          <a:latin typeface="Gill Sans MT" panose="020B0502020104020203" pitchFamily="34" charset="77"/>
                          <a:cs typeface="Arial Narrow"/>
                        </a:rPr>
                        <a:t>Admission</a:t>
                      </a:r>
                      <a:endParaRPr lang="en-US" sz="1800" b="1" i="0" u="none" strike="noStrike" dirty="0">
                        <a:solidFill>
                          <a:srgbClr val="000000"/>
                        </a:solidFill>
                        <a:effectLst/>
                        <a:latin typeface="Gill Sans MT" panose="020B0502020104020203" pitchFamily="34" charset="77"/>
                        <a:cs typeface="Arial Narrow"/>
                      </a:endParaRPr>
                    </a:p>
                  </a:txBody>
                  <a:tcPr marL="72000" marR="72000" marT="0" marB="0"/>
                </a:tc>
                <a:tc>
                  <a:txBody>
                    <a:bodyPr/>
                    <a:lstStyle/>
                    <a:p>
                      <a:pPr algn="l" fontAlgn="b"/>
                      <a:r>
                        <a:rPr lang="en-US" sz="1800" u="none" strike="noStrike" dirty="0">
                          <a:effectLst/>
                          <a:latin typeface="Gill Sans MT" panose="020B0502020104020203" pitchFamily="34" charset="77"/>
                          <a:cs typeface="Arial Narrow"/>
                        </a:rPr>
                        <a:t>Smart cards, wristbands, barcoded tickets, biometrics, seat allocation</a:t>
                      </a:r>
                      <a:endParaRPr lang="en-US" sz="1800" b="0" i="0" u="none" strike="noStrike" dirty="0">
                        <a:solidFill>
                          <a:srgbClr val="000000"/>
                        </a:solidFill>
                        <a:effectLst/>
                        <a:latin typeface="Gill Sans MT" panose="020B0502020104020203" pitchFamily="34" charset="77"/>
                        <a:cs typeface="Arial Narrow"/>
                      </a:endParaRPr>
                    </a:p>
                  </a:txBody>
                  <a:tcPr marL="72000" marR="72000" marT="0" marB="0"/>
                </a:tc>
                <a:extLst>
                  <a:ext uri="{0D108BD9-81ED-4DB2-BD59-A6C34878D82A}">
                    <a16:rowId xmlns:a16="http://schemas.microsoft.com/office/drawing/2014/main" val="10000"/>
                  </a:ext>
                </a:extLst>
              </a:tr>
              <a:tr h="172337">
                <a:tc>
                  <a:txBody>
                    <a:bodyPr/>
                    <a:lstStyle/>
                    <a:p>
                      <a:pPr algn="l" fontAlgn="ctr"/>
                      <a:r>
                        <a:rPr lang="en-US" sz="1800" b="1" u="none" strike="noStrike" dirty="0">
                          <a:effectLst/>
                          <a:latin typeface="Gill Sans MT" panose="020B0502020104020203" pitchFamily="34" charset="77"/>
                          <a:cs typeface="Arial Narrow"/>
                        </a:rPr>
                        <a:t>Orientation</a:t>
                      </a:r>
                      <a:endParaRPr lang="en-US" sz="1800" b="1" i="0" u="none" strike="noStrike" dirty="0">
                        <a:solidFill>
                          <a:srgbClr val="000000"/>
                        </a:solidFill>
                        <a:effectLst/>
                        <a:latin typeface="Gill Sans MT" panose="020B0502020104020203" pitchFamily="34" charset="77"/>
                        <a:cs typeface="Arial Narrow"/>
                      </a:endParaRPr>
                    </a:p>
                  </a:txBody>
                  <a:tcPr marL="72000" marR="72000" marT="0" marB="0"/>
                </a:tc>
                <a:tc>
                  <a:txBody>
                    <a:bodyPr/>
                    <a:lstStyle/>
                    <a:p>
                      <a:pPr algn="l" fontAlgn="b"/>
                      <a:r>
                        <a:rPr lang="en-US" sz="1800" u="none" strike="noStrike" dirty="0">
                          <a:effectLst/>
                          <a:latin typeface="Gill Sans MT" panose="020B0502020104020203" pitchFamily="34" charset="77"/>
                          <a:cs typeface="Arial Narrow"/>
                        </a:rPr>
                        <a:t>LCD maps and directories, mobile apps</a:t>
                      </a:r>
                      <a:endParaRPr lang="en-US" sz="1800" b="0" i="0" u="none" strike="noStrike" dirty="0">
                        <a:solidFill>
                          <a:srgbClr val="000000"/>
                        </a:solidFill>
                        <a:effectLst/>
                        <a:latin typeface="Gill Sans MT" panose="020B0502020104020203" pitchFamily="34" charset="77"/>
                        <a:cs typeface="Arial Narrow"/>
                      </a:endParaRPr>
                    </a:p>
                  </a:txBody>
                  <a:tcPr marL="72000" marR="72000" marT="0" marB="0"/>
                </a:tc>
                <a:extLst>
                  <a:ext uri="{0D108BD9-81ED-4DB2-BD59-A6C34878D82A}">
                    <a16:rowId xmlns:a16="http://schemas.microsoft.com/office/drawing/2014/main" val="10001"/>
                  </a:ext>
                </a:extLst>
              </a:tr>
              <a:tr h="338890">
                <a:tc>
                  <a:txBody>
                    <a:bodyPr/>
                    <a:lstStyle/>
                    <a:p>
                      <a:pPr algn="l" fontAlgn="ctr"/>
                      <a:r>
                        <a:rPr lang="en-US" sz="1800" b="1" u="none" strike="noStrike" dirty="0">
                          <a:effectLst/>
                          <a:latin typeface="Gill Sans MT" panose="020B0502020104020203" pitchFamily="34" charset="77"/>
                          <a:cs typeface="Arial Narrow"/>
                        </a:rPr>
                        <a:t>Ancillary Purchases</a:t>
                      </a:r>
                      <a:endParaRPr lang="en-US" sz="1800" b="1" i="0" u="none" strike="noStrike" dirty="0">
                        <a:solidFill>
                          <a:srgbClr val="000000"/>
                        </a:solidFill>
                        <a:effectLst/>
                        <a:latin typeface="Gill Sans MT" panose="020B0502020104020203" pitchFamily="34" charset="77"/>
                        <a:cs typeface="Arial Narrow"/>
                      </a:endParaRPr>
                    </a:p>
                  </a:txBody>
                  <a:tcPr marL="72000" marR="72000" marT="0" marB="0"/>
                </a:tc>
                <a:tc>
                  <a:txBody>
                    <a:bodyPr/>
                    <a:lstStyle/>
                    <a:p>
                      <a:pPr algn="l" fontAlgn="b"/>
                      <a:r>
                        <a:rPr lang="en-US" sz="1800" u="none" strike="noStrike" dirty="0">
                          <a:effectLst/>
                          <a:latin typeface="Gill Sans MT" panose="020B0502020104020203" pitchFamily="34" charset="77"/>
                          <a:cs typeface="Arial Narrow"/>
                        </a:rPr>
                        <a:t>Cashless payment systems for parking, accommodation, food and beverages, photos and merchandize; geofencing and mobile notifications</a:t>
                      </a:r>
                      <a:endParaRPr lang="en-US" sz="1800" b="0" i="0" u="none" strike="noStrike" dirty="0">
                        <a:solidFill>
                          <a:srgbClr val="000000"/>
                        </a:solidFill>
                        <a:effectLst/>
                        <a:latin typeface="Gill Sans MT" panose="020B0502020104020203" pitchFamily="34" charset="77"/>
                        <a:cs typeface="Arial Narrow"/>
                      </a:endParaRPr>
                    </a:p>
                  </a:txBody>
                  <a:tcPr marL="72000" marR="72000" marT="0" marB="0"/>
                </a:tc>
                <a:extLst>
                  <a:ext uri="{0D108BD9-81ED-4DB2-BD59-A6C34878D82A}">
                    <a16:rowId xmlns:a16="http://schemas.microsoft.com/office/drawing/2014/main" val="10002"/>
                  </a:ext>
                </a:extLst>
              </a:tr>
              <a:tr h="338890">
                <a:tc>
                  <a:txBody>
                    <a:bodyPr/>
                    <a:lstStyle/>
                    <a:p>
                      <a:pPr algn="l" fontAlgn="ctr"/>
                      <a:r>
                        <a:rPr lang="en-US" sz="1800" b="1" u="none" strike="noStrike" dirty="0">
                          <a:effectLst/>
                          <a:latin typeface="Gill Sans MT" panose="020B0502020104020203" pitchFamily="34" charset="77"/>
                          <a:cs typeface="Arial Narrow"/>
                        </a:rPr>
                        <a:t>Crowding &amp; Queue Management</a:t>
                      </a:r>
                      <a:endParaRPr lang="en-US" sz="1800" b="1" i="0" u="none" strike="noStrike" dirty="0">
                        <a:solidFill>
                          <a:srgbClr val="000000"/>
                        </a:solidFill>
                        <a:effectLst/>
                        <a:latin typeface="Gill Sans MT" panose="020B0502020104020203" pitchFamily="34" charset="77"/>
                        <a:cs typeface="Arial Narrow"/>
                      </a:endParaRPr>
                    </a:p>
                  </a:txBody>
                  <a:tcPr marL="72000" marR="72000" marT="0" marB="0"/>
                </a:tc>
                <a:tc>
                  <a:txBody>
                    <a:bodyPr/>
                    <a:lstStyle/>
                    <a:p>
                      <a:pPr algn="l" fontAlgn="b"/>
                      <a:r>
                        <a:rPr lang="en-US" sz="1800" u="none" strike="noStrike" dirty="0">
                          <a:effectLst/>
                          <a:latin typeface="Gill Sans MT" panose="020B0502020104020203" pitchFamily="34" charset="77"/>
                          <a:cs typeface="Arial Narrow"/>
                        </a:rPr>
                        <a:t>Visitor tracking, controlled access, forecasting demand, virtual queuing systems, wait time displays, queue entertainment</a:t>
                      </a:r>
                      <a:endParaRPr lang="en-US" sz="1800" b="0" i="0" u="none" strike="noStrike" dirty="0">
                        <a:solidFill>
                          <a:srgbClr val="000000"/>
                        </a:solidFill>
                        <a:effectLst/>
                        <a:latin typeface="Gill Sans MT" panose="020B0502020104020203" pitchFamily="34" charset="77"/>
                        <a:cs typeface="Arial Narrow"/>
                      </a:endParaRPr>
                    </a:p>
                  </a:txBody>
                  <a:tcPr marL="72000" marR="72000" marT="0" marB="0"/>
                </a:tc>
                <a:extLst>
                  <a:ext uri="{0D108BD9-81ED-4DB2-BD59-A6C34878D82A}">
                    <a16:rowId xmlns:a16="http://schemas.microsoft.com/office/drawing/2014/main" val="10003"/>
                  </a:ext>
                </a:extLst>
              </a:tr>
              <a:tr h="338890">
                <a:tc>
                  <a:txBody>
                    <a:bodyPr/>
                    <a:lstStyle/>
                    <a:p>
                      <a:pPr algn="l" fontAlgn="ctr"/>
                      <a:r>
                        <a:rPr lang="en-US" sz="1800" b="1" u="none" strike="noStrike" dirty="0">
                          <a:effectLst/>
                          <a:latin typeface="Gill Sans MT" panose="020B0502020104020203" pitchFamily="34" charset="77"/>
                          <a:cs typeface="Arial Narrow"/>
                        </a:rPr>
                        <a:t>Business Intelligence &amp; CRM</a:t>
                      </a:r>
                      <a:endParaRPr lang="en-US" sz="1800" b="1" i="0" u="none" strike="noStrike" dirty="0">
                        <a:solidFill>
                          <a:srgbClr val="000000"/>
                        </a:solidFill>
                        <a:effectLst/>
                        <a:latin typeface="Gill Sans MT" panose="020B0502020104020203" pitchFamily="34" charset="77"/>
                        <a:cs typeface="Arial Narrow"/>
                      </a:endParaRPr>
                    </a:p>
                  </a:txBody>
                  <a:tcPr marL="72000" marR="72000" marT="0" marB="0"/>
                </a:tc>
                <a:tc>
                  <a:txBody>
                    <a:bodyPr/>
                    <a:lstStyle/>
                    <a:p>
                      <a:pPr algn="l" fontAlgn="b"/>
                      <a:r>
                        <a:rPr lang="en-US" sz="1800" u="none" strike="noStrike" dirty="0">
                          <a:effectLst/>
                          <a:latin typeface="Gill Sans MT" panose="020B0502020104020203" pitchFamily="34" charset="77"/>
                          <a:cs typeface="Arial Narrow"/>
                        </a:rPr>
                        <a:t>Strategic listening, monitoring visitor behavior</a:t>
                      </a:r>
                      <a:endParaRPr lang="en-US" sz="1800" b="0" i="0" u="none" strike="noStrike" dirty="0">
                        <a:solidFill>
                          <a:srgbClr val="000000"/>
                        </a:solidFill>
                        <a:effectLst/>
                        <a:latin typeface="Gill Sans MT" panose="020B0502020104020203" pitchFamily="34" charset="77"/>
                        <a:cs typeface="Arial Narrow"/>
                      </a:endParaRPr>
                    </a:p>
                  </a:txBody>
                  <a:tcPr marL="72000" marR="72000" marT="0" marB="0"/>
                </a:tc>
                <a:extLst>
                  <a:ext uri="{0D108BD9-81ED-4DB2-BD59-A6C34878D82A}">
                    <a16:rowId xmlns:a16="http://schemas.microsoft.com/office/drawing/2014/main" val="10004"/>
                  </a:ext>
                </a:extLst>
              </a:tr>
              <a:tr h="172337">
                <a:tc>
                  <a:txBody>
                    <a:bodyPr/>
                    <a:lstStyle/>
                    <a:p>
                      <a:pPr algn="l" fontAlgn="ctr"/>
                      <a:r>
                        <a:rPr lang="en-US" sz="1800" b="1" u="none" strike="noStrike" dirty="0">
                          <a:effectLst/>
                          <a:latin typeface="Gill Sans MT" panose="020B0502020104020203" pitchFamily="34" charset="77"/>
                          <a:cs typeface="Arial Narrow"/>
                        </a:rPr>
                        <a:t>Safety &amp; Security</a:t>
                      </a:r>
                      <a:endParaRPr lang="en-US" sz="1800" b="1" i="0" u="none" strike="noStrike" dirty="0">
                        <a:solidFill>
                          <a:srgbClr val="000000"/>
                        </a:solidFill>
                        <a:effectLst/>
                        <a:latin typeface="Gill Sans MT" panose="020B0502020104020203" pitchFamily="34" charset="77"/>
                        <a:cs typeface="Arial Narrow"/>
                      </a:endParaRPr>
                    </a:p>
                  </a:txBody>
                  <a:tcPr marL="72000" marR="72000" marT="0" marB="0"/>
                </a:tc>
                <a:tc>
                  <a:txBody>
                    <a:bodyPr/>
                    <a:lstStyle/>
                    <a:p>
                      <a:pPr algn="l" fontAlgn="b"/>
                      <a:r>
                        <a:rPr lang="en-US" sz="1800" u="none" strike="noStrike" dirty="0">
                          <a:effectLst/>
                          <a:latin typeface="Gill Sans MT" panose="020B0502020104020203" pitchFamily="34" charset="77"/>
                          <a:cs typeface="Arial Narrow"/>
                        </a:rPr>
                        <a:t>CCTV, secure access, electronic lockers, safety systems</a:t>
                      </a:r>
                      <a:endParaRPr lang="en-US" sz="1800" b="0" i="0" u="none" strike="noStrike" dirty="0">
                        <a:solidFill>
                          <a:srgbClr val="000000"/>
                        </a:solidFill>
                        <a:effectLst/>
                        <a:latin typeface="Gill Sans MT" panose="020B0502020104020203" pitchFamily="34" charset="77"/>
                        <a:cs typeface="Arial Narrow"/>
                      </a:endParaRPr>
                    </a:p>
                  </a:txBody>
                  <a:tcPr marL="72000" marR="72000" marT="0" marB="0"/>
                </a:tc>
                <a:extLst>
                  <a:ext uri="{0D108BD9-81ED-4DB2-BD59-A6C34878D82A}">
                    <a16:rowId xmlns:a16="http://schemas.microsoft.com/office/drawing/2014/main" val="10005"/>
                  </a:ext>
                </a:extLst>
              </a:tr>
              <a:tr h="227855">
                <a:tc>
                  <a:txBody>
                    <a:bodyPr/>
                    <a:lstStyle/>
                    <a:p>
                      <a:pPr algn="l" fontAlgn="ctr"/>
                      <a:r>
                        <a:rPr lang="en-US" sz="1800" b="1" u="none" strike="noStrike" dirty="0">
                          <a:effectLst/>
                          <a:latin typeface="Gill Sans MT" panose="020B0502020104020203" pitchFamily="34" charset="77"/>
                          <a:cs typeface="Arial Narrow"/>
                        </a:rPr>
                        <a:t>Casinos &amp;</a:t>
                      </a:r>
                      <a:r>
                        <a:rPr lang="en-US" sz="1800" b="1" u="none" strike="noStrike" baseline="0" dirty="0">
                          <a:effectLst/>
                          <a:latin typeface="Gill Sans MT" panose="020B0502020104020203" pitchFamily="34" charset="77"/>
                          <a:cs typeface="Arial Narrow"/>
                        </a:rPr>
                        <a:t> </a:t>
                      </a:r>
                      <a:r>
                        <a:rPr lang="en-US" sz="1800" b="1" u="none" strike="noStrike" dirty="0">
                          <a:effectLst/>
                          <a:latin typeface="Gill Sans MT" panose="020B0502020104020203" pitchFamily="34" charset="77"/>
                          <a:cs typeface="Arial Narrow"/>
                        </a:rPr>
                        <a:t>Gaming</a:t>
                      </a:r>
                      <a:endParaRPr lang="en-US" sz="1800" b="1" i="0" u="none" strike="noStrike" dirty="0">
                        <a:solidFill>
                          <a:srgbClr val="000000"/>
                        </a:solidFill>
                        <a:effectLst/>
                        <a:latin typeface="Gill Sans MT" panose="020B0502020104020203" pitchFamily="34" charset="77"/>
                        <a:cs typeface="Arial Narrow"/>
                      </a:endParaRPr>
                    </a:p>
                  </a:txBody>
                  <a:tcPr marL="72000" marR="72000" marT="0" marB="0"/>
                </a:tc>
                <a:tc>
                  <a:txBody>
                    <a:bodyPr/>
                    <a:lstStyle/>
                    <a:p>
                      <a:pPr algn="l" fontAlgn="b"/>
                      <a:r>
                        <a:rPr lang="en-US" sz="1800" u="none" strike="noStrike" dirty="0">
                          <a:effectLst/>
                          <a:latin typeface="Gill Sans MT" panose="020B0502020104020203" pitchFamily="34" charset="77"/>
                          <a:cs typeface="Arial Narrow"/>
                        </a:rPr>
                        <a:t>Slot machine maintenance and accounting, table games, player tracking and marketing, cage management, and staff systems </a:t>
                      </a:r>
                      <a:endParaRPr lang="en-US" sz="1800" b="0" i="0" u="none" strike="noStrike" dirty="0">
                        <a:solidFill>
                          <a:srgbClr val="000000"/>
                        </a:solidFill>
                        <a:effectLst/>
                        <a:latin typeface="Gill Sans MT" panose="020B0502020104020203" pitchFamily="34" charset="77"/>
                        <a:cs typeface="Arial Narrow"/>
                      </a:endParaRPr>
                    </a:p>
                  </a:txBody>
                  <a:tcPr marL="72000" marR="7200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43269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563" y="2110852"/>
            <a:ext cx="7199855" cy="442818"/>
          </a:xfrm>
        </p:spPr>
        <p:txBody>
          <a:bodyPr/>
          <a:lstStyle/>
          <a:p>
            <a:pPr algn="ctr"/>
            <a:r>
              <a:rPr lang="en-US" sz="3600" dirty="0"/>
              <a:t>Chapter 10</a:t>
            </a:r>
          </a:p>
        </p:txBody>
      </p:sp>
      <p:sp>
        <p:nvSpPr>
          <p:cNvPr id="3" name="Text Placeholder 2"/>
          <p:cNvSpPr>
            <a:spLocks noGrp="1"/>
          </p:cNvSpPr>
          <p:nvPr>
            <p:ph type="body" sz="quarter" idx="10"/>
          </p:nvPr>
        </p:nvSpPr>
        <p:spPr>
          <a:xfrm>
            <a:off x="1044575" y="2661096"/>
            <a:ext cx="7199313" cy="1199704"/>
          </a:xfrm>
        </p:spPr>
        <p:txBody>
          <a:bodyPr>
            <a:normAutofit/>
          </a:bodyPr>
          <a:lstStyle/>
          <a:p>
            <a:pPr algn="ctr"/>
            <a:r>
              <a:rPr lang="en-US" sz="3200" dirty="0"/>
              <a:t>Technology-enabled </a:t>
            </a:r>
            <a:br>
              <a:rPr lang="en-US" sz="3200" dirty="0"/>
            </a:br>
            <a:r>
              <a:rPr lang="en-US" sz="3200" dirty="0"/>
              <a:t>Visitor Experiences</a:t>
            </a:r>
          </a:p>
        </p:txBody>
      </p:sp>
    </p:spTree>
    <p:extLst>
      <p:ext uri="{BB962C8B-B14F-4D97-AF65-F5344CB8AC3E}">
        <p14:creationId xmlns:p14="http://schemas.microsoft.com/office/powerpoint/2010/main" val="548370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Discussion Questions</a:t>
            </a:r>
          </a:p>
        </p:txBody>
      </p:sp>
      <p:sp>
        <p:nvSpPr>
          <p:cNvPr id="4" name="Text Placeholder 3"/>
          <p:cNvSpPr>
            <a:spLocks noGrp="1"/>
          </p:cNvSpPr>
          <p:nvPr>
            <p:ph type="body" sz="quarter" idx="10"/>
          </p:nvPr>
        </p:nvSpPr>
        <p:spPr>
          <a:xfrm>
            <a:off x="599440" y="1782762"/>
            <a:ext cx="8341360" cy="4910138"/>
          </a:xfrm>
        </p:spPr>
        <p:txBody>
          <a:bodyPr>
            <a:noAutofit/>
          </a:bodyPr>
          <a:lstStyle/>
          <a:p>
            <a:pPr marL="457200" lvl="0" indent="-457200">
              <a:buClr>
                <a:schemeClr val="tx1"/>
              </a:buClr>
              <a:buFont typeface="+mj-lt"/>
              <a:buAutoNum type="arabicPeriod"/>
            </a:pPr>
            <a:r>
              <a:rPr lang="en-US" sz="2400" dirty="0"/>
              <a:t>What technologies do you use when you are traveling? How can technology be used in the co-creation of visitor experiences? </a:t>
            </a:r>
            <a:endParaRPr lang="en-AU" sz="2400" dirty="0"/>
          </a:p>
          <a:p>
            <a:pPr marL="457200" lvl="0" indent="-457200">
              <a:buClr>
                <a:schemeClr val="tx1"/>
              </a:buClr>
              <a:buFont typeface="+mj-lt"/>
              <a:buAutoNum type="arabicPeriod"/>
            </a:pPr>
            <a:r>
              <a:rPr lang="en-US" sz="2400" dirty="0"/>
              <a:t>Some commentators have predicted that virtual reality will eventually eliminate the need to travel. Do you think this is a valid prediction? Discuss your reasoning.</a:t>
            </a:r>
            <a:endParaRPr lang="en-AU" sz="2400" dirty="0"/>
          </a:p>
          <a:p>
            <a:pPr marL="457200" lvl="0" indent="-457200">
              <a:buClr>
                <a:schemeClr val="tx1"/>
              </a:buClr>
              <a:buFont typeface="+mj-lt"/>
              <a:buAutoNum type="arabicPeriod"/>
            </a:pPr>
            <a:r>
              <a:rPr lang="en-US" sz="2400" dirty="0"/>
              <a:t>Think about places you have visited on your travels. Have you experienced any examples of technology in interpretive experiences? Were these technologies effective in supporting your learning or were they just a gimmick?</a:t>
            </a:r>
            <a:endParaRPr lang="en-AU" sz="2400" dirty="0"/>
          </a:p>
        </p:txBody>
      </p:sp>
      <p:sp>
        <p:nvSpPr>
          <p:cNvPr id="2" name="Slide Number Placeholder 1"/>
          <p:cNvSpPr>
            <a:spLocks noGrp="1"/>
          </p:cNvSpPr>
          <p:nvPr>
            <p:ph type="sldNum" sz="quarter" idx="11"/>
          </p:nvPr>
        </p:nvSpPr>
        <p:spPr/>
        <p:txBody>
          <a:bodyPr/>
          <a:lstStyle/>
          <a:p>
            <a:fld id="{FA145648-7FE8-402D-88EC-E9CFE9DCEB83}" type="slidenum">
              <a:rPr lang="en-AU" smtClean="0"/>
              <a:pPr/>
              <a:t>20</a:t>
            </a:fld>
            <a:endParaRPr lang="en-AU"/>
          </a:p>
        </p:txBody>
      </p:sp>
    </p:spTree>
    <p:extLst>
      <p:ext uri="{BB962C8B-B14F-4D97-AF65-F5344CB8AC3E}">
        <p14:creationId xmlns:p14="http://schemas.microsoft.com/office/powerpoint/2010/main" val="17831120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Discussion Questions</a:t>
            </a:r>
          </a:p>
        </p:txBody>
      </p:sp>
      <p:sp>
        <p:nvSpPr>
          <p:cNvPr id="4" name="Text Placeholder 3"/>
          <p:cNvSpPr>
            <a:spLocks noGrp="1"/>
          </p:cNvSpPr>
          <p:nvPr>
            <p:ph type="body" sz="quarter" idx="10"/>
          </p:nvPr>
        </p:nvSpPr>
        <p:spPr>
          <a:xfrm>
            <a:off x="599440" y="1782762"/>
            <a:ext cx="8341360" cy="4910138"/>
          </a:xfrm>
        </p:spPr>
        <p:txBody>
          <a:bodyPr>
            <a:noAutofit/>
          </a:bodyPr>
          <a:lstStyle/>
          <a:p>
            <a:pPr marL="457200" lvl="0" indent="-457200">
              <a:buClr>
                <a:schemeClr val="tx1"/>
              </a:buClr>
              <a:buFont typeface="+mj-lt"/>
              <a:buAutoNum type="arabicPeriod" startAt="4"/>
            </a:pPr>
            <a:r>
              <a:rPr lang="en-US" sz="2400" dirty="0"/>
              <a:t>In this chapter we explored some of the challenges and opportunities of using IT for interpretation. What are some of the operational advantages and disadvantages of using technology in the creation of experiences?</a:t>
            </a:r>
            <a:endParaRPr lang="en-AU" sz="2400" dirty="0"/>
          </a:p>
          <a:p>
            <a:pPr marL="457200" lvl="0" indent="-457200">
              <a:buClr>
                <a:schemeClr val="tx1"/>
              </a:buClr>
              <a:buFont typeface="+mj-lt"/>
              <a:buAutoNum type="arabicPeriod" startAt="4"/>
            </a:pPr>
            <a:r>
              <a:rPr lang="en-US" sz="2400" dirty="0"/>
              <a:t>Does the use of technology in attractions erode or enhance opportunities for high touch experiences? Discuss your reasoning and compare your points with other students.</a:t>
            </a:r>
            <a:endParaRPr lang="en-AU" sz="2400" dirty="0"/>
          </a:p>
        </p:txBody>
      </p:sp>
      <p:sp>
        <p:nvSpPr>
          <p:cNvPr id="2" name="Slide Number Placeholder 1"/>
          <p:cNvSpPr>
            <a:spLocks noGrp="1"/>
          </p:cNvSpPr>
          <p:nvPr>
            <p:ph type="sldNum" sz="quarter" idx="11"/>
          </p:nvPr>
        </p:nvSpPr>
        <p:spPr/>
        <p:txBody>
          <a:bodyPr/>
          <a:lstStyle/>
          <a:p>
            <a:fld id="{FA145648-7FE8-402D-88EC-E9CFE9DCEB83}" type="slidenum">
              <a:rPr lang="en-AU" smtClean="0"/>
              <a:pPr/>
              <a:t>21</a:t>
            </a:fld>
            <a:endParaRPr lang="en-AU"/>
          </a:p>
        </p:txBody>
      </p:sp>
    </p:spTree>
    <p:extLst>
      <p:ext uri="{BB962C8B-B14F-4D97-AF65-F5344CB8AC3E}">
        <p14:creationId xmlns:p14="http://schemas.microsoft.com/office/powerpoint/2010/main" val="108726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Useful Websites</a:t>
            </a:r>
          </a:p>
        </p:txBody>
      </p:sp>
      <p:sp>
        <p:nvSpPr>
          <p:cNvPr id="4" name="Slide Number Placeholder 3"/>
          <p:cNvSpPr>
            <a:spLocks noGrp="1"/>
          </p:cNvSpPr>
          <p:nvPr>
            <p:ph type="sldNum" sz="quarter" idx="12"/>
          </p:nvPr>
        </p:nvSpPr>
        <p:spPr>
          <a:xfrm>
            <a:off x="6374423" y="6153150"/>
            <a:ext cx="2133600" cy="365125"/>
          </a:xfrm>
        </p:spPr>
        <p:txBody>
          <a:bodyPr/>
          <a:lstStyle/>
          <a:p>
            <a:fld id="{FA145648-7FE8-402D-88EC-E9CFE9DCEB83}" type="slidenum">
              <a:rPr lang="en-AU" smtClean="0"/>
              <a:pPr/>
              <a:t>22</a:t>
            </a:fld>
            <a:endParaRPr lang="en-AU"/>
          </a:p>
        </p:txBody>
      </p:sp>
      <p:graphicFrame>
        <p:nvGraphicFramePr>
          <p:cNvPr id="11" name="Table 10"/>
          <p:cNvGraphicFramePr>
            <a:graphicFrameLocks noGrp="1"/>
          </p:cNvGraphicFramePr>
          <p:nvPr>
            <p:extLst>
              <p:ext uri="{D42A27DB-BD31-4B8C-83A1-F6EECF244321}">
                <p14:modId xmlns:p14="http://schemas.microsoft.com/office/powerpoint/2010/main" val="1091319779"/>
              </p:ext>
            </p:extLst>
          </p:nvPr>
        </p:nvGraphicFramePr>
        <p:xfrm>
          <a:off x="723900" y="1828798"/>
          <a:ext cx="7952739" cy="3596640"/>
        </p:xfrm>
        <a:graphic>
          <a:graphicData uri="http://schemas.openxmlformats.org/drawingml/2006/table">
            <a:tbl>
              <a:tblPr>
                <a:tableStyleId>{912C8C85-51F0-491E-9774-3900AFEF0FD7}</a:tableStyleId>
              </a:tblPr>
              <a:tblGrid>
                <a:gridCol w="1143000">
                  <a:extLst>
                    <a:ext uri="{9D8B030D-6E8A-4147-A177-3AD203B41FA5}">
                      <a16:colId xmlns:a16="http://schemas.microsoft.com/office/drawing/2014/main" val="20000"/>
                    </a:ext>
                  </a:extLst>
                </a:gridCol>
                <a:gridCol w="2591940">
                  <a:extLst>
                    <a:ext uri="{9D8B030D-6E8A-4147-A177-3AD203B41FA5}">
                      <a16:colId xmlns:a16="http://schemas.microsoft.com/office/drawing/2014/main" val="20001"/>
                    </a:ext>
                  </a:extLst>
                </a:gridCol>
                <a:gridCol w="1189024">
                  <a:extLst>
                    <a:ext uri="{9D8B030D-6E8A-4147-A177-3AD203B41FA5}">
                      <a16:colId xmlns:a16="http://schemas.microsoft.com/office/drawing/2014/main" val="20002"/>
                    </a:ext>
                  </a:extLst>
                </a:gridCol>
                <a:gridCol w="3028775">
                  <a:extLst>
                    <a:ext uri="{9D8B030D-6E8A-4147-A177-3AD203B41FA5}">
                      <a16:colId xmlns:a16="http://schemas.microsoft.com/office/drawing/2014/main" val="20003"/>
                    </a:ext>
                  </a:extLst>
                </a:gridCol>
              </a:tblGrid>
              <a:tr h="1198880">
                <a:tc>
                  <a:txBody>
                    <a:bodyPr/>
                    <a:lstStyle/>
                    <a:p>
                      <a:pPr algn="ctr">
                        <a:spcBef>
                          <a:spcPts val="400"/>
                        </a:spcBef>
                        <a:spcAft>
                          <a:spcPts val="0"/>
                        </a:spcAft>
                      </a:pPr>
                      <a:endParaRPr lang="en-US" sz="5400" i="0" dirty="0">
                        <a:effectLst/>
                        <a:latin typeface="Arial Narrow"/>
                        <a:ea typeface="Calibri"/>
                        <a:cs typeface="Arial Narrow"/>
                      </a:endParaRPr>
                    </a:p>
                  </a:txBody>
                  <a:tcPr marL="68580" marR="68580" marT="0" marB="0">
                    <a:lnL w="9525" cap="flat" cmpd="sng" algn="ctr">
                      <a:noFill/>
                      <a:prstDash val="solid"/>
                    </a:lnL>
                    <a:lnR>
                      <a:noFill/>
                    </a:lnR>
                    <a:lnT w="9525" cap="flat" cmpd="sng" algn="ctr">
                      <a:noFill/>
                      <a:prstDash val="solid"/>
                    </a:lnT>
                    <a:lnB>
                      <a:noFill/>
                    </a:lnB>
                    <a:lnTlToBr w="12700" cmpd="sng">
                      <a:noFill/>
                      <a:prstDash val="solid"/>
                    </a:lnTlToBr>
                    <a:lnBlToTr w="12700" cmpd="sng">
                      <a:noFill/>
                      <a:prstDash val="solid"/>
                    </a:lnBlToTr>
                  </a:tcPr>
                </a:tc>
                <a:tc>
                  <a:txBody>
                    <a:bodyPr/>
                    <a:lstStyle/>
                    <a:p>
                      <a:pPr>
                        <a:spcBef>
                          <a:spcPts val="400"/>
                        </a:spcBef>
                        <a:spcAft>
                          <a:spcPts val="0"/>
                        </a:spcAft>
                      </a:pPr>
                      <a:r>
                        <a:rPr lang="en-AU" sz="1800" b="1" dirty="0">
                          <a:solidFill>
                            <a:srgbClr val="000000"/>
                          </a:solidFill>
                          <a:effectLst/>
                          <a:latin typeface="Arial Narrow"/>
                          <a:ea typeface="Calibri"/>
                          <a:cs typeface="Arial Narrow"/>
                        </a:rPr>
                        <a:t>IAAPA</a:t>
                      </a:r>
                      <a:endParaRPr lang="en-AU" sz="1800" dirty="0">
                        <a:effectLst/>
                        <a:latin typeface="Arial Narrow"/>
                        <a:ea typeface="Calibri"/>
                        <a:cs typeface="Arial Narrow"/>
                      </a:endParaRPr>
                    </a:p>
                    <a:p>
                      <a:pPr>
                        <a:spcBef>
                          <a:spcPts val="400"/>
                        </a:spcBef>
                        <a:spcAft>
                          <a:spcPts val="0"/>
                        </a:spcAft>
                      </a:pPr>
                      <a:r>
                        <a:rPr lang="en-US" sz="1800" i="1" dirty="0" err="1">
                          <a:effectLst/>
                          <a:latin typeface="Arial Narrow"/>
                          <a:ea typeface="Calibri"/>
                          <a:cs typeface="Arial Narrow"/>
                        </a:rPr>
                        <a:t>www.iaapa.org</a:t>
                      </a:r>
                      <a:endParaRPr lang="en-AU" sz="1800" dirty="0">
                        <a:effectLst/>
                        <a:latin typeface="Arial Narrow"/>
                        <a:ea typeface="Calibri"/>
                        <a:cs typeface="Arial Narrow"/>
                      </a:endParaRPr>
                    </a:p>
                  </a:txBody>
                  <a:tcPr marL="68580" marR="68580" marT="0" marB="0" anchor="ctr">
                    <a:lnL>
                      <a:noFill/>
                    </a:lnL>
                    <a:lnR w="9525" cap="flat" cmpd="sng" algn="ctr">
                      <a:noFill/>
                      <a:prstDash val="solid"/>
                    </a:lnR>
                    <a:lnT w="9525" cap="flat" cmpd="sng" algn="ctr">
                      <a:noFill/>
                      <a:prstDash val="solid"/>
                    </a:lnT>
                    <a:lnB>
                      <a:noFill/>
                    </a:lnB>
                    <a:lnTlToBr w="12700" cmpd="sng">
                      <a:noFill/>
                      <a:prstDash val="solid"/>
                    </a:lnTlToBr>
                    <a:lnBlToTr w="12700" cmpd="sng">
                      <a:noFill/>
                      <a:prstDash val="solid"/>
                    </a:lnBlToTr>
                  </a:tcPr>
                </a:tc>
                <a:tc>
                  <a:txBody>
                    <a:bodyPr/>
                    <a:lstStyle/>
                    <a:p>
                      <a:pPr>
                        <a:spcBef>
                          <a:spcPts val="400"/>
                        </a:spcBef>
                        <a:spcAft>
                          <a:spcPts val="0"/>
                        </a:spcAft>
                      </a:pPr>
                      <a:endParaRPr lang="en-AU" sz="3200" i="0" dirty="0">
                        <a:effectLst/>
                        <a:latin typeface="Arial Narrow"/>
                        <a:ea typeface="Calibri"/>
                        <a:cs typeface="Arial Narrow"/>
                      </a:endParaRPr>
                    </a:p>
                  </a:txBody>
                  <a:tcPr marL="68580" marR="68580" marT="0" marB="0" anchor="ctr">
                    <a:lnL>
                      <a:noFill/>
                    </a:lnL>
                    <a:lnR w="9525" cap="flat" cmpd="sng" algn="ctr">
                      <a:noFill/>
                      <a:prstDash val="solid"/>
                    </a:lnR>
                    <a:lnT w="9525" cap="flat" cmpd="sng" algn="ctr">
                      <a:noFill/>
                      <a:prstDash val="solid"/>
                    </a:lnT>
                    <a:lnB>
                      <a:noFill/>
                    </a:lnB>
                    <a:lnTlToBr w="12700" cmpd="sng">
                      <a:noFill/>
                      <a:prstDash val="solid"/>
                    </a:lnTlToBr>
                    <a:lnBlToTr w="12700" cmpd="sng">
                      <a:noFill/>
                      <a:prstDash val="solid"/>
                    </a:lnBlToTr>
                  </a:tcPr>
                </a:tc>
                <a:tc>
                  <a:txBody>
                    <a:bodyPr/>
                    <a:lstStyle/>
                    <a:p>
                      <a:pPr>
                        <a:spcBef>
                          <a:spcPts val="400"/>
                        </a:spcBef>
                        <a:spcAft>
                          <a:spcPts val="0"/>
                        </a:spcAft>
                      </a:pPr>
                      <a:r>
                        <a:rPr lang="en-US" sz="1800" b="1" dirty="0">
                          <a:solidFill>
                            <a:srgbClr val="000000"/>
                          </a:solidFill>
                          <a:effectLst/>
                          <a:latin typeface="Arial Narrow"/>
                          <a:ea typeface="Calibri"/>
                          <a:cs typeface="Arial Narrow"/>
                        </a:rPr>
                        <a:t>International Council of Museums</a:t>
                      </a:r>
                      <a:endParaRPr lang="en-AU" sz="1800" dirty="0">
                        <a:effectLst/>
                        <a:latin typeface="Arial Narrow"/>
                        <a:ea typeface="Calibri"/>
                        <a:cs typeface="Arial Narrow"/>
                      </a:endParaRPr>
                    </a:p>
                    <a:p>
                      <a:pPr>
                        <a:spcBef>
                          <a:spcPts val="400"/>
                        </a:spcBef>
                        <a:spcAft>
                          <a:spcPts val="0"/>
                        </a:spcAft>
                      </a:pPr>
                      <a:r>
                        <a:rPr lang="en-US" sz="1800" i="1" dirty="0" err="1">
                          <a:solidFill>
                            <a:srgbClr val="000000"/>
                          </a:solidFill>
                          <a:effectLst/>
                          <a:latin typeface="Arial Narrow"/>
                          <a:ea typeface="Calibri"/>
                          <a:cs typeface="Arial Narrow"/>
                        </a:rPr>
                        <a:t>icom.museum</a:t>
                      </a:r>
                      <a:endParaRPr lang="en-AU" sz="1800" dirty="0">
                        <a:effectLst/>
                        <a:latin typeface="Arial Narrow"/>
                        <a:ea typeface="Calibri"/>
                        <a:cs typeface="Arial Narrow"/>
                      </a:endParaRPr>
                    </a:p>
                  </a:txBody>
                  <a:tcPr marL="68580" marR="68580" marT="0" marB="0" anchor="ctr">
                    <a:lnL>
                      <a:noFill/>
                    </a:lnL>
                    <a:lnR w="9525" cap="flat" cmpd="sng" algn="ctr">
                      <a:noFill/>
                      <a:prstDash val="solid"/>
                    </a:lnR>
                    <a:lnT w="9525" cap="flat" cmpd="sng" algn="ctr">
                      <a:noFill/>
                      <a:prstDash val="solid"/>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198880">
                <a:tc>
                  <a:txBody>
                    <a:bodyPr/>
                    <a:lstStyle/>
                    <a:p>
                      <a:pPr algn="ctr">
                        <a:spcBef>
                          <a:spcPts val="400"/>
                        </a:spcBef>
                        <a:spcAft>
                          <a:spcPts val="0"/>
                        </a:spcAft>
                      </a:pPr>
                      <a:endParaRPr lang="en-US" sz="5400" i="0" dirty="0">
                        <a:effectLst/>
                        <a:latin typeface="Arial Narrow"/>
                        <a:ea typeface="Calibri"/>
                        <a:cs typeface="Arial Narrow"/>
                      </a:endParaRPr>
                    </a:p>
                  </a:txBody>
                  <a:tcPr marL="68580" marR="68580" marT="0" marB="0">
                    <a:lnL w="9525" cap="flat" cmpd="sng" algn="ctr">
                      <a:noFill/>
                      <a:prstDash val="solid"/>
                    </a:lnL>
                    <a:lnR>
                      <a:noFill/>
                    </a:lnR>
                    <a:lnT>
                      <a:noFill/>
                    </a:lnT>
                    <a:lnB>
                      <a:noFill/>
                    </a:lnB>
                    <a:lnTlToBr w="12700" cmpd="sng">
                      <a:noFill/>
                      <a:prstDash val="solid"/>
                    </a:lnTlToBr>
                    <a:lnBlToTr w="12700" cmpd="sng">
                      <a:noFill/>
                      <a:prstDash val="solid"/>
                    </a:lnBlToTr>
                  </a:tcPr>
                </a:tc>
                <a:tc>
                  <a:txBody>
                    <a:bodyPr/>
                    <a:lstStyle/>
                    <a:p>
                      <a:pPr>
                        <a:spcBef>
                          <a:spcPts val="400"/>
                        </a:spcBef>
                        <a:spcAft>
                          <a:spcPts val="0"/>
                        </a:spcAft>
                      </a:pPr>
                      <a:r>
                        <a:rPr lang="en-US" sz="1800" b="1" dirty="0">
                          <a:solidFill>
                            <a:srgbClr val="000000"/>
                          </a:solidFill>
                          <a:effectLst/>
                          <a:latin typeface="Arial Narrow"/>
                          <a:ea typeface="Calibri"/>
                          <a:cs typeface="Arial Narrow"/>
                        </a:rPr>
                        <a:t>PDC Wristbands</a:t>
                      </a:r>
                      <a:endParaRPr lang="en-AU" sz="1800" dirty="0">
                        <a:effectLst/>
                        <a:latin typeface="Arial Narrow"/>
                        <a:ea typeface="Calibri"/>
                        <a:cs typeface="Arial Narrow"/>
                      </a:endParaRPr>
                    </a:p>
                    <a:p>
                      <a:pPr>
                        <a:spcBef>
                          <a:spcPts val="400"/>
                        </a:spcBef>
                        <a:spcAft>
                          <a:spcPts val="0"/>
                        </a:spcAft>
                      </a:pPr>
                      <a:r>
                        <a:rPr lang="en-US" sz="1800" i="1" dirty="0" err="1">
                          <a:solidFill>
                            <a:srgbClr val="000000"/>
                          </a:solidFill>
                          <a:effectLst/>
                          <a:latin typeface="Arial Narrow"/>
                          <a:ea typeface="Calibri"/>
                          <a:cs typeface="Arial Narrow"/>
                        </a:rPr>
                        <a:t>www.wristbands.com</a:t>
                      </a:r>
                      <a:endParaRPr lang="en-AU" sz="1800" dirty="0">
                        <a:effectLst/>
                        <a:latin typeface="Arial Narrow"/>
                        <a:ea typeface="Calibri"/>
                        <a:cs typeface="Arial Narrow"/>
                      </a:endParaRP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tcPr>
                </a:tc>
                <a:tc>
                  <a:txBody>
                    <a:bodyPr/>
                    <a:lstStyle/>
                    <a:p>
                      <a:pPr>
                        <a:spcBef>
                          <a:spcPts val="400"/>
                        </a:spcBef>
                        <a:spcAft>
                          <a:spcPts val="0"/>
                        </a:spcAft>
                      </a:pPr>
                      <a:endParaRPr lang="en-AU" sz="3200" i="0" dirty="0">
                        <a:effectLst/>
                        <a:latin typeface="Arial Narrow"/>
                        <a:ea typeface="Calibri"/>
                        <a:cs typeface="Arial Narrow"/>
                      </a:endParaRP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tcPr>
                </a:tc>
                <a:tc>
                  <a:txBody>
                    <a:bodyPr/>
                    <a:lstStyle/>
                    <a:p>
                      <a:pPr>
                        <a:spcBef>
                          <a:spcPts val="400"/>
                        </a:spcBef>
                        <a:spcAft>
                          <a:spcPts val="0"/>
                        </a:spcAft>
                      </a:pPr>
                      <a:r>
                        <a:rPr lang="en-US" sz="1800" b="1" dirty="0" err="1">
                          <a:solidFill>
                            <a:srgbClr val="000000"/>
                          </a:solidFill>
                          <a:effectLst/>
                          <a:latin typeface="Arial Narrow"/>
                          <a:ea typeface="Calibri"/>
                          <a:cs typeface="Arial Narrow"/>
                        </a:rPr>
                        <a:t>Accesso</a:t>
                      </a:r>
                      <a:br>
                        <a:rPr lang="en-US" sz="1800" dirty="0">
                          <a:solidFill>
                            <a:srgbClr val="000000"/>
                          </a:solidFill>
                          <a:effectLst/>
                          <a:latin typeface="Arial Narrow"/>
                          <a:ea typeface="Calibri"/>
                          <a:cs typeface="Arial Narrow"/>
                        </a:rPr>
                      </a:br>
                      <a:r>
                        <a:rPr lang="en-US" sz="1800" i="1" dirty="0" err="1">
                          <a:solidFill>
                            <a:srgbClr val="000000"/>
                          </a:solidFill>
                          <a:effectLst/>
                          <a:latin typeface="Arial Narrow"/>
                          <a:ea typeface="Calibri"/>
                          <a:cs typeface="Arial Narrow"/>
                        </a:rPr>
                        <a:t>accesso.com</a:t>
                      </a:r>
                      <a:endParaRPr lang="en-AU" sz="1800" dirty="0">
                        <a:effectLst/>
                        <a:latin typeface="Arial Narrow"/>
                        <a:ea typeface="Calibri"/>
                        <a:cs typeface="Arial Narrow"/>
                      </a:endParaRP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198880">
                <a:tc>
                  <a:txBody>
                    <a:bodyPr/>
                    <a:lstStyle/>
                    <a:p>
                      <a:pPr algn="ctr">
                        <a:spcBef>
                          <a:spcPts val="400"/>
                        </a:spcBef>
                        <a:spcAft>
                          <a:spcPts val="0"/>
                        </a:spcAft>
                      </a:pPr>
                      <a:endParaRPr lang="en-US" sz="5400" i="0" dirty="0">
                        <a:effectLst/>
                        <a:latin typeface="Arial Narrow"/>
                        <a:ea typeface="Calibri"/>
                        <a:cs typeface="Arial Narrow"/>
                      </a:endParaRPr>
                    </a:p>
                  </a:txBody>
                  <a:tcPr marL="68580" marR="68580" marT="0" marB="0">
                    <a:lnL w="9525" cap="flat" cmpd="sng" algn="ctr">
                      <a:noFill/>
                      <a:prstDash val="solid"/>
                    </a:lnL>
                    <a:lnR>
                      <a:noFill/>
                    </a:lnR>
                    <a:lnT>
                      <a:noFill/>
                    </a:lnT>
                    <a:lnB>
                      <a:noFill/>
                    </a:lnB>
                    <a:lnTlToBr w="12700" cmpd="sng">
                      <a:noFill/>
                      <a:prstDash val="solid"/>
                    </a:lnTlToBr>
                    <a:lnBlToTr w="12700" cmpd="sng">
                      <a:noFill/>
                      <a:prstDash val="solid"/>
                    </a:lnBlToTr>
                  </a:tcPr>
                </a:tc>
                <a:tc>
                  <a:txBody>
                    <a:bodyPr/>
                    <a:lstStyle/>
                    <a:p>
                      <a:pPr>
                        <a:spcBef>
                          <a:spcPts val="400"/>
                        </a:spcBef>
                        <a:spcAft>
                          <a:spcPts val="0"/>
                        </a:spcAft>
                      </a:pPr>
                      <a:r>
                        <a:rPr lang="en-US" sz="1800" b="1" dirty="0" err="1">
                          <a:solidFill>
                            <a:srgbClr val="000000"/>
                          </a:solidFill>
                          <a:effectLst/>
                          <a:latin typeface="Arial Narrow"/>
                          <a:ea typeface="Calibri"/>
                          <a:cs typeface="Arial Narrow"/>
                        </a:rPr>
                        <a:t>iVenture</a:t>
                      </a:r>
                      <a:r>
                        <a:rPr lang="en-US" sz="1800" b="1" dirty="0">
                          <a:solidFill>
                            <a:srgbClr val="000000"/>
                          </a:solidFill>
                          <a:effectLst/>
                          <a:latin typeface="Arial Narrow"/>
                          <a:ea typeface="Calibri"/>
                          <a:cs typeface="Arial Narrow"/>
                        </a:rPr>
                        <a:t> Card</a:t>
                      </a:r>
                      <a:endParaRPr lang="en-AU" sz="1800" dirty="0">
                        <a:effectLst/>
                        <a:latin typeface="Arial Narrow"/>
                        <a:ea typeface="Calibri"/>
                        <a:cs typeface="Arial Narrow"/>
                      </a:endParaRPr>
                    </a:p>
                    <a:p>
                      <a:pPr>
                        <a:spcBef>
                          <a:spcPts val="400"/>
                        </a:spcBef>
                        <a:spcAft>
                          <a:spcPts val="0"/>
                        </a:spcAft>
                      </a:pPr>
                      <a:r>
                        <a:rPr lang="en-US" sz="1800" i="1" dirty="0" err="1">
                          <a:solidFill>
                            <a:srgbClr val="000000"/>
                          </a:solidFill>
                          <a:effectLst/>
                          <a:latin typeface="Arial Narrow"/>
                          <a:ea typeface="Calibri"/>
                          <a:cs typeface="Arial Narrow"/>
                        </a:rPr>
                        <a:t>www.iventurecard.com</a:t>
                      </a:r>
                      <a:endParaRPr lang="en-AU" sz="1800" dirty="0">
                        <a:effectLst/>
                        <a:latin typeface="Arial Narrow"/>
                        <a:ea typeface="Calibri"/>
                        <a:cs typeface="Arial Narrow"/>
                      </a:endParaRP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tcPr>
                </a:tc>
                <a:tc>
                  <a:txBody>
                    <a:bodyPr/>
                    <a:lstStyle/>
                    <a:p>
                      <a:pPr>
                        <a:spcBef>
                          <a:spcPts val="400"/>
                        </a:spcBef>
                        <a:spcAft>
                          <a:spcPts val="0"/>
                        </a:spcAft>
                      </a:pPr>
                      <a:endParaRPr lang="en-AU" sz="3200" i="0" dirty="0">
                        <a:effectLst/>
                        <a:latin typeface="Arial Narrow"/>
                        <a:ea typeface="Calibri"/>
                        <a:cs typeface="Arial Narrow"/>
                      </a:endParaRP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tcPr>
                </a:tc>
                <a:tc>
                  <a:txBody>
                    <a:bodyPr/>
                    <a:lstStyle/>
                    <a:p>
                      <a:pPr>
                        <a:spcBef>
                          <a:spcPts val="400"/>
                        </a:spcBef>
                        <a:spcAft>
                          <a:spcPts val="0"/>
                        </a:spcAft>
                      </a:pPr>
                      <a:r>
                        <a:rPr lang="en-US" sz="1800" b="1" dirty="0">
                          <a:solidFill>
                            <a:srgbClr val="000000"/>
                          </a:solidFill>
                          <a:effectLst/>
                          <a:latin typeface="Arial Narrow"/>
                          <a:ea typeface="Calibri"/>
                          <a:cs typeface="Arial Narrow"/>
                        </a:rPr>
                        <a:t>Walt Disney Company</a:t>
                      </a:r>
                      <a:endParaRPr lang="en-AU" sz="1800" dirty="0">
                        <a:effectLst/>
                        <a:latin typeface="Arial Narrow"/>
                        <a:ea typeface="Calibri"/>
                        <a:cs typeface="Arial Narrow"/>
                      </a:endParaRPr>
                    </a:p>
                    <a:p>
                      <a:pPr>
                        <a:spcBef>
                          <a:spcPts val="400"/>
                        </a:spcBef>
                        <a:spcAft>
                          <a:spcPts val="0"/>
                        </a:spcAft>
                      </a:pPr>
                      <a:r>
                        <a:rPr lang="en-US" sz="1800" i="1" dirty="0" err="1">
                          <a:solidFill>
                            <a:srgbClr val="000000"/>
                          </a:solidFill>
                          <a:effectLst/>
                          <a:latin typeface="Arial Narrow"/>
                          <a:ea typeface="Calibri"/>
                          <a:cs typeface="Arial Narrow"/>
                        </a:rPr>
                        <a:t>thewaltdisneycompany.com</a:t>
                      </a:r>
                      <a:endParaRPr lang="en-AU" sz="1800" dirty="0">
                        <a:effectLst/>
                        <a:latin typeface="Arial Narrow"/>
                        <a:ea typeface="Calibri"/>
                        <a:cs typeface="Arial Narrow"/>
                      </a:endParaRPr>
                    </a:p>
                  </a:txBody>
                  <a:tcPr marL="68580" marR="68580" marT="0" marB="0" anchor="ctr">
                    <a:lnL>
                      <a:noFill/>
                    </a:lnL>
                    <a:lnR w="9525" cap="flat" cmpd="sng" algn="ctr">
                      <a:noFill/>
                      <a:prstDash val="soli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pic>
        <p:nvPicPr>
          <p:cNvPr id="10" name="Picture 9" descr="CH10 IAAPA Q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157" y="1962577"/>
            <a:ext cx="1008000" cy="1008000"/>
          </a:xfrm>
          <a:prstGeom prst="rect">
            <a:avLst/>
          </a:prstGeom>
        </p:spPr>
      </p:pic>
      <p:pic>
        <p:nvPicPr>
          <p:cNvPr id="13" name="Picture 12" descr="CH10 iVenture Q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986" y="4369312"/>
            <a:ext cx="1008000" cy="1008000"/>
          </a:xfrm>
          <a:prstGeom prst="rect">
            <a:avLst/>
          </a:prstGeom>
        </p:spPr>
      </p:pic>
      <p:pic>
        <p:nvPicPr>
          <p:cNvPr id="14" name="Picture 13" descr="CH10 ICOM Q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7278" y="1949748"/>
            <a:ext cx="1008000" cy="1008000"/>
          </a:xfrm>
          <a:prstGeom prst="rect">
            <a:avLst/>
          </a:prstGeom>
        </p:spPr>
      </p:pic>
      <p:pic>
        <p:nvPicPr>
          <p:cNvPr id="15" name="Picture 14" descr="CH10 Accesso Q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7278" y="3127460"/>
            <a:ext cx="1008000" cy="1008000"/>
          </a:xfrm>
          <a:prstGeom prst="rect">
            <a:avLst/>
          </a:prstGeom>
        </p:spPr>
      </p:pic>
      <p:pic>
        <p:nvPicPr>
          <p:cNvPr id="16" name="Picture 15" descr="CH10 Disney QR.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67278" y="4305172"/>
            <a:ext cx="1008000" cy="1008000"/>
          </a:xfrm>
          <a:prstGeom prst="rect">
            <a:avLst/>
          </a:prstGeom>
        </p:spPr>
      </p:pic>
      <p:pic>
        <p:nvPicPr>
          <p:cNvPr id="5" name="Picture 4">
            <a:extLst>
              <a:ext uri="{FF2B5EF4-FFF2-40B4-BE49-F238E27FC236}">
                <a16:creationId xmlns:a16="http://schemas.microsoft.com/office/drawing/2014/main" id="{4028EA62-5C52-3B4A-B0B0-8BA6B15CEA6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3986" y="3165944"/>
            <a:ext cx="1008000" cy="1008000"/>
          </a:xfrm>
          <a:prstGeom prst="rect">
            <a:avLst/>
          </a:prstGeom>
        </p:spPr>
      </p:pic>
    </p:spTree>
    <p:extLst>
      <p:ext uri="{BB962C8B-B14F-4D97-AF65-F5344CB8AC3E}">
        <p14:creationId xmlns:p14="http://schemas.microsoft.com/office/powerpoint/2010/main" val="8991130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0475" y="1156319"/>
            <a:ext cx="7911744" cy="442818"/>
          </a:xfrm>
        </p:spPr>
        <p:txBody>
          <a:bodyPr/>
          <a:lstStyle/>
          <a:p>
            <a:r>
              <a:rPr lang="en-US" sz="2800" dirty="0"/>
              <a:t>Case Study:</a:t>
            </a:r>
            <a:r>
              <a:rPr lang="en-US" sz="2800" b="0" dirty="0"/>
              <a:t> Walt Disney Company</a:t>
            </a:r>
          </a:p>
        </p:txBody>
      </p:sp>
      <p:sp>
        <p:nvSpPr>
          <p:cNvPr id="5" name="Text Placeholder 4"/>
          <p:cNvSpPr>
            <a:spLocks noGrp="1"/>
          </p:cNvSpPr>
          <p:nvPr>
            <p:ph type="body" sz="quarter" idx="10"/>
          </p:nvPr>
        </p:nvSpPr>
        <p:spPr>
          <a:xfrm>
            <a:off x="510540" y="1706562"/>
            <a:ext cx="8341360" cy="5011738"/>
          </a:xfrm>
        </p:spPr>
        <p:txBody>
          <a:bodyPr>
            <a:noAutofit/>
          </a:bodyPr>
          <a:lstStyle/>
          <a:p>
            <a:pPr marL="1587" lvl="1" indent="0">
              <a:buNone/>
            </a:pPr>
            <a:r>
              <a:rPr lang="en-US" sz="2000" i="1" dirty="0"/>
              <a:t>Any sufficiently advanced technology is indistinguishable from magic </a:t>
            </a:r>
            <a:r>
              <a:rPr lang="en-US" sz="2000" dirty="0"/>
              <a:t>(Arthur C. Clarke)</a:t>
            </a:r>
          </a:p>
          <a:p>
            <a:pPr lvl="1"/>
            <a:r>
              <a:rPr lang="en-US" sz="2000" dirty="0"/>
              <a:t>Walt Disney Parks and Resorts include six destinations with 13 theme parks and 46 resorts in North America, Europe and Asia</a:t>
            </a:r>
            <a:r>
              <a:rPr lang="en-AU" sz="2000" dirty="0"/>
              <a:t> </a:t>
            </a:r>
          </a:p>
          <a:p>
            <a:pPr lvl="1"/>
            <a:r>
              <a:rPr lang="en-US" sz="2000" dirty="0"/>
              <a:t>Walt Disney was an early pioneer in the adoption of new technologies for animation, live action films, nature documentaries, special exhibits, theme park rides and city planning</a:t>
            </a:r>
          </a:p>
          <a:p>
            <a:pPr marL="1587" lvl="1" indent="0">
              <a:buNone/>
            </a:pPr>
            <a:r>
              <a:rPr lang="en-US" sz="2000" dirty="0" err="1"/>
              <a:t>MyMagic</a:t>
            </a:r>
            <a:r>
              <a:rPr lang="en-US" sz="2000" dirty="0"/>
              <a:t>+</a:t>
            </a:r>
          </a:p>
          <a:p>
            <a:pPr lvl="1"/>
            <a:r>
              <a:rPr lang="en-US" sz="2000" i="1" dirty="0"/>
              <a:t>My Disney Experience</a:t>
            </a:r>
            <a:r>
              <a:rPr lang="en-US" sz="2000" dirty="0"/>
              <a:t> web site and mobile app </a:t>
            </a:r>
          </a:p>
          <a:p>
            <a:pPr lvl="1"/>
            <a:r>
              <a:rPr lang="en-US" sz="2000" i="1" dirty="0" err="1"/>
              <a:t>MagicBand</a:t>
            </a:r>
            <a:r>
              <a:rPr lang="en-US" sz="2000" i="1" dirty="0"/>
              <a:t> </a:t>
            </a:r>
            <a:r>
              <a:rPr lang="en-US" sz="2000" dirty="0"/>
              <a:t>RFID wristband </a:t>
            </a:r>
            <a:endParaRPr lang="en-AU" sz="2000" i="1" dirty="0"/>
          </a:p>
          <a:p>
            <a:pPr lvl="1"/>
            <a:r>
              <a:rPr lang="en-US" sz="2000" dirty="0"/>
              <a:t>Provides theme park entry, hotel room access, purchases, dinner reservations, </a:t>
            </a:r>
            <a:r>
              <a:rPr lang="en-US" sz="2000" dirty="0" err="1"/>
              <a:t>fastpass</a:t>
            </a:r>
            <a:r>
              <a:rPr lang="en-US" sz="2000" dirty="0"/>
              <a:t> and </a:t>
            </a:r>
            <a:r>
              <a:rPr lang="en-US" sz="2000" dirty="0" err="1"/>
              <a:t>photopass</a:t>
            </a:r>
            <a:r>
              <a:rPr lang="en-US" sz="2000" dirty="0"/>
              <a:t> access, and various interactive experiences</a:t>
            </a:r>
          </a:p>
          <a:p>
            <a:pPr lvl="2"/>
            <a:endParaRPr lang="en-US" sz="1600" dirty="0"/>
          </a:p>
          <a:p>
            <a:pPr lvl="2"/>
            <a:endParaRPr lang="en-US" sz="1600" dirty="0"/>
          </a:p>
        </p:txBody>
      </p:sp>
      <p:sp>
        <p:nvSpPr>
          <p:cNvPr id="2" name="Slide Number Placeholder 1"/>
          <p:cNvSpPr>
            <a:spLocks noGrp="1"/>
          </p:cNvSpPr>
          <p:nvPr>
            <p:ph type="sldNum" sz="quarter" idx="11"/>
          </p:nvPr>
        </p:nvSpPr>
        <p:spPr/>
        <p:txBody>
          <a:bodyPr/>
          <a:lstStyle/>
          <a:p>
            <a:fld id="{FA145648-7FE8-402D-88EC-E9CFE9DCEB83}" type="slidenum">
              <a:rPr lang="en-AU" smtClean="0"/>
              <a:pPr/>
              <a:t>23</a:t>
            </a:fld>
            <a:endParaRPr lang="en-AU" dirty="0"/>
          </a:p>
        </p:txBody>
      </p:sp>
    </p:spTree>
    <p:extLst>
      <p:ext uri="{BB962C8B-B14F-4D97-AF65-F5344CB8AC3E}">
        <p14:creationId xmlns:p14="http://schemas.microsoft.com/office/powerpoint/2010/main" val="2906583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Chapter 10 Learning Objectives</a:t>
            </a:r>
          </a:p>
        </p:txBody>
      </p:sp>
      <p:sp>
        <p:nvSpPr>
          <p:cNvPr id="3" name="Text Placeholder 2"/>
          <p:cNvSpPr>
            <a:spLocks noGrp="1"/>
          </p:cNvSpPr>
          <p:nvPr>
            <p:ph type="body" sz="quarter" idx="10"/>
          </p:nvPr>
        </p:nvSpPr>
        <p:spPr/>
        <p:txBody>
          <a:bodyPr>
            <a:normAutofit/>
          </a:bodyPr>
          <a:lstStyle/>
          <a:p>
            <a:r>
              <a:rPr lang="en-US" dirty="0"/>
              <a:t>After studying this chapter you should be able to:</a:t>
            </a:r>
          </a:p>
          <a:p>
            <a:pPr lvl="1"/>
            <a:r>
              <a:rPr lang="en-AU" dirty="0"/>
              <a:t>Explain the role that IT plays in attracting visitors to attractions and events</a:t>
            </a:r>
          </a:p>
          <a:p>
            <a:pPr lvl="1"/>
            <a:r>
              <a:rPr lang="en-AU" dirty="0" err="1"/>
              <a:t>Analyze</a:t>
            </a:r>
            <a:r>
              <a:rPr lang="en-AU" dirty="0"/>
              <a:t> the different roles of IT in the staging of memorable attraction and event experiences</a:t>
            </a:r>
          </a:p>
          <a:p>
            <a:pPr lvl="1"/>
            <a:r>
              <a:rPr lang="en-AU" dirty="0"/>
              <a:t>Understand how IT can disrupt or moderate some visitor experiences</a:t>
            </a:r>
          </a:p>
          <a:p>
            <a:pPr lvl="1"/>
            <a:r>
              <a:rPr lang="en-AU" dirty="0"/>
              <a:t>Apply various IT solutions to the management of visitors in attraction and event settings</a:t>
            </a:r>
          </a:p>
          <a:p>
            <a:pPr lvl="1"/>
            <a:endParaRPr lang="en-AU" dirty="0"/>
          </a:p>
        </p:txBody>
      </p:sp>
    </p:spTree>
    <p:extLst>
      <p:ext uri="{BB962C8B-B14F-4D97-AF65-F5344CB8AC3E}">
        <p14:creationId xmlns:p14="http://schemas.microsoft.com/office/powerpoint/2010/main" val="3656246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Concepts</a:t>
            </a:r>
          </a:p>
        </p:txBody>
      </p:sp>
      <p:sp>
        <p:nvSpPr>
          <p:cNvPr id="3" name="Text Placeholder 2"/>
          <p:cNvSpPr>
            <a:spLocks noGrp="1"/>
          </p:cNvSpPr>
          <p:nvPr>
            <p:ph type="body" sz="quarter" idx="11"/>
          </p:nvPr>
        </p:nvSpPr>
        <p:spPr/>
        <p:txBody>
          <a:bodyPr>
            <a:noAutofit/>
          </a:bodyPr>
          <a:lstStyle/>
          <a:p>
            <a:pPr lvl="1"/>
            <a:r>
              <a:rPr lang="en-US" dirty="0"/>
              <a:t>Android, animatronics, mechatronics</a:t>
            </a:r>
          </a:p>
          <a:p>
            <a:pPr lvl="1"/>
            <a:r>
              <a:rPr lang="en-US" dirty="0"/>
              <a:t>Augmented and virtual reality </a:t>
            </a:r>
          </a:p>
          <a:p>
            <a:pPr lvl="1"/>
            <a:r>
              <a:rPr lang="en-US" dirty="0"/>
              <a:t>Electronic ticketing system</a:t>
            </a:r>
          </a:p>
          <a:p>
            <a:pPr lvl="1"/>
            <a:r>
              <a:rPr lang="en-US" dirty="0"/>
              <a:t>Experience economy</a:t>
            </a:r>
          </a:p>
          <a:p>
            <a:pPr lvl="1"/>
            <a:r>
              <a:rPr lang="en-US" dirty="0"/>
              <a:t>Gamification</a:t>
            </a:r>
          </a:p>
          <a:p>
            <a:pPr lvl="1"/>
            <a:r>
              <a:rPr lang="en-US" dirty="0"/>
              <a:t>Interpretation and orientation</a:t>
            </a:r>
          </a:p>
          <a:p>
            <a:pPr lvl="1"/>
            <a:r>
              <a:rPr lang="en-US" dirty="0"/>
              <a:t>Virtual guide</a:t>
            </a:r>
          </a:p>
          <a:p>
            <a:pPr lvl="1"/>
            <a:r>
              <a:rPr lang="en-US" dirty="0"/>
              <a:t>Virtual queuing system</a:t>
            </a:r>
          </a:p>
        </p:txBody>
      </p:sp>
      <p:sp>
        <p:nvSpPr>
          <p:cNvPr id="4" name="Slide Number Placeholder 3"/>
          <p:cNvSpPr>
            <a:spLocks noGrp="1"/>
          </p:cNvSpPr>
          <p:nvPr>
            <p:ph type="sldNum" sz="quarter" idx="12"/>
          </p:nvPr>
        </p:nvSpPr>
        <p:spPr/>
        <p:txBody>
          <a:bodyPr/>
          <a:lstStyle/>
          <a:p>
            <a:fld id="{FA145648-7FE8-402D-88EC-E9CFE9DCEB83}" type="slidenum">
              <a:rPr lang="en-AU" smtClean="0"/>
              <a:pPr/>
              <a:t>4</a:t>
            </a:fld>
            <a:endParaRPr lang="en-AU" dirty="0"/>
          </a:p>
        </p:txBody>
      </p:sp>
    </p:spTree>
    <p:extLst>
      <p:ext uri="{BB962C8B-B14F-4D97-AF65-F5344CB8AC3E}">
        <p14:creationId xmlns:p14="http://schemas.microsoft.com/office/powerpoint/2010/main" val="3279797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quarter" idx="11"/>
            <p:extLst/>
          </p:nvPr>
        </p:nvGraphicFramePr>
        <p:xfrm>
          <a:off x="685541" y="1898496"/>
          <a:ext cx="7797802" cy="4496804"/>
        </p:xfrm>
        <a:graphic>
          <a:graphicData uri="http://schemas.openxmlformats.org/drawingml/2006/table">
            <a:tbl>
              <a:tblPr bandRow="1">
                <a:tableStyleId>{93296810-A885-4BE3-A3E7-6D5BEEA58F35}</a:tableStyleId>
              </a:tblPr>
              <a:tblGrid>
                <a:gridCol w="469085">
                  <a:extLst>
                    <a:ext uri="{9D8B030D-6E8A-4147-A177-3AD203B41FA5}">
                      <a16:colId xmlns:a16="http://schemas.microsoft.com/office/drawing/2014/main" val="20000"/>
                    </a:ext>
                  </a:extLst>
                </a:gridCol>
                <a:gridCol w="3656318">
                  <a:extLst>
                    <a:ext uri="{9D8B030D-6E8A-4147-A177-3AD203B41FA5}">
                      <a16:colId xmlns:a16="http://schemas.microsoft.com/office/drawing/2014/main" val="20001"/>
                    </a:ext>
                  </a:extLst>
                </a:gridCol>
                <a:gridCol w="3672399">
                  <a:extLst>
                    <a:ext uri="{9D8B030D-6E8A-4147-A177-3AD203B41FA5}">
                      <a16:colId xmlns:a16="http://schemas.microsoft.com/office/drawing/2014/main" val="20002"/>
                    </a:ext>
                  </a:extLst>
                </a:gridCol>
              </a:tblGrid>
              <a:tr h="436142">
                <a:tc>
                  <a:txBody>
                    <a:bodyPr/>
                    <a:lstStyle/>
                    <a:p>
                      <a:endParaRPr lang="en-US" sz="2000" b="1" dirty="0">
                        <a:solidFill>
                          <a:srgbClr val="475A8D"/>
                        </a:solidFill>
                        <a:latin typeface="Arial Narrow"/>
                        <a:cs typeface="Arial Narrow"/>
                      </a:endParaRPr>
                    </a:p>
                  </a:txBody>
                  <a:tcPr>
                    <a:solidFill>
                      <a:srgbClr val="FFFFFF"/>
                    </a:solidFill>
                  </a:tcPr>
                </a:tc>
                <a:tc>
                  <a:txBody>
                    <a:bodyPr/>
                    <a:lstStyle/>
                    <a:p>
                      <a:pPr algn="ctr"/>
                      <a:r>
                        <a:rPr lang="en-US" sz="2000" b="1" dirty="0">
                          <a:solidFill>
                            <a:schemeClr val="bg1"/>
                          </a:solidFill>
                          <a:latin typeface="Arial Narrow"/>
                          <a:cs typeface="Arial Narrow"/>
                        </a:rPr>
                        <a:t>Natural</a:t>
                      </a:r>
                    </a:p>
                  </a:txBody>
                  <a:tcPr>
                    <a:solidFill>
                      <a:schemeClr val="accent6">
                        <a:lumMod val="60000"/>
                        <a:lumOff val="40000"/>
                      </a:schemeClr>
                    </a:solidFill>
                  </a:tcPr>
                </a:tc>
                <a:tc>
                  <a:txBody>
                    <a:bodyPr/>
                    <a:lstStyle/>
                    <a:p>
                      <a:pPr algn="ctr"/>
                      <a:r>
                        <a:rPr lang="en-US" sz="2000" b="1" dirty="0">
                          <a:solidFill>
                            <a:schemeClr val="bg1"/>
                          </a:solidFill>
                          <a:latin typeface="Arial Narrow"/>
                          <a:cs typeface="Arial Narrow"/>
                        </a:rPr>
                        <a:t>Cultural</a:t>
                      </a:r>
                    </a:p>
                  </a:txBody>
                  <a:tcPr>
                    <a:solidFill>
                      <a:schemeClr val="accent6">
                        <a:lumMod val="60000"/>
                        <a:lumOff val="40000"/>
                      </a:schemeClr>
                    </a:solidFill>
                  </a:tcPr>
                </a:tc>
                <a:extLst>
                  <a:ext uri="{0D108BD9-81ED-4DB2-BD59-A6C34878D82A}">
                    <a16:rowId xmlns:a16="http://schemas.microsoft.com/office/drawing/2014/main" val="10000"/>
                  </a:ext>
                </a:extLst>
              </a:tr>
              <a:tr h="1923150">
                <a:tc>
                  <a:txBody>
                    <a:bodyPr/>
                    <a:lstStyle/>
                    <a:p>
                      <a:pPr algn="ctr"/>
                      <a:r>
                        <a:rPr lang="en-US" sz="2000" b="1" dirty="0">
                          <a:solidFill>
                            <a:srgbClr val="FFFFFF"/>
                          </a:solidFill>
                          <a:latin typeface="Arial Narrow"/>
                          <a:cs typeface="Arial Narrow"/>
                        </a:rPr>
                        <a:t>Permanent</a:t>
                      </a:r>
                    </a:p>
                  </a:txBody>
                  <a:tcPr vert="vert270">
                    <a:solidFill>
                      <a:srgbClr val="8898C3"/>
                    </a:solidFill>
                  </a:tcPr>
                </a:tc>
                <a:tc>
                  <a:txBody>
                    <a:bodyPr/>
                    <a:lstStyle/>
                    <a:p>
                      <a:pPr marL="285750" lvl="0" indent="-285750">
                        <a:buFont typeface="Wingdings" charset="2"/>
                        <a:buChar char="§"/>
                      </a:pPr>
                      <a:r>
                        <a:rPr lang="en-US" sz="2000" kern="1200" dirty="0">
                          <a:solidFill>
                            <a:schemeClr val="dk1"/>
                          </a:solidFill>
                          <a:effectLst/>
                          <a:latin typeface="Arial Narrow"/>
                          <a:ea typeface="+mn-ea"/>
                          <a:cs typeface="Arial Narrow"/>
                        </a:rPr>
                        <a:t>flora and fauna</a:t>
                      </a:r>
                    </a:p>
                    <a:p>
                      <a:pPr marL="285750" lvl="0" indent="-285750">
                        <a:buFont typeface="Wingdings" charset="2"/>
                        <a:buChar char="§"/>
                      </a:pPr>
                      <a:r>
                        <a:rPr lang="en-US" sz="2000" kern="1200" dirty="0">
                          <a:solidFill>
                            <a:schemeClr val="dk1"/>
                          </a:solidFill>
                          <a:effectLst/>
                          <a:latin typeface="Arial Narrow"/>
                          <a:ea typeface="+mn-ea"/>
                          <a:cs typeface="Arial Narrow"/>
                        </a:rPr>
                        <a:t>terrestrial/marine parks &amp; reserves</a:t>
                      </a:r>
                    </a:p>
                    <a:p>
                      <a:pPr marL="285750" lvl="0" indent="-285750">
                        <a:buFont typeface="Wingdings" charset="2"/>
                        <a:buChar char="§"/>
                      </a:pPr>
                      <a:r>
                        <a:rPr lang="en-US" sz="2000" kern="1200" dirty="0">
                          <a:solidFill>
                            <a:schemeClr val="dk1"/>
                          </a:solidFill>
                          <a:effectLst/>
                          <a:latin typeface="Arial Narrow"/>
                          <a:ea typeface="+mn-ea"/>
                          <a:cs typeface="Arial Narrow"/>
                        </a:rPr>
                        <a:t>landscapes</a:t>
                      </a:r>
                    </a:p>
                    <a:p>
                      <a:pPr marL="285750" lvl="0" indent="-285750">
                        <a:buFont typeface="Wingdings" charset="2"/>
                        <a:buChar char="§"/>
                      </a:pPr>
                      <a:r>
                        <a:rPr lang="en-US" sz="2000" kern="1200" dirty="0">
                          <a:solidFill>
                            <a:schemeClr val="dk1"/>
                          </a:solidFill>
                          <a:effectLst/>
                          <a:latin typeface="Arial Narrow"/>
                          <a:ea typeface="+mn-ea"/>
                          <a:cs typeface="Arial Narrow"/>
                        </a:rPr>
                        <a:t>geological features</a:t>
                      </a:r>
                      <a:r>
                        <a:rPr lang="en-AU" sz="2000" dirty="0">
                          <a:effectLst/>
                          <a:latin typeface="Arial Narrow"/>
                          <a:cs typeface="Arial Narrow"/>
                        </a:rPr>
                        <a:t> </a:t>
                      </a:r>
                      <a:endParaRPr lang="en-US" sz="2000" dirty="0">
                        <a:latin typeface="Arial Narrow"/>
                        <a:cs typeface="Arial Narrow"/>
                      </a:endParaRPr>
                    </a:p>
                  </a:txBody>
                  <a:tcPr/>
                </a:tc>
                <a:tc>
                  <a:txBody>
                    <a:bodyPr/>
                    <a:lstStyle/>
                    <a:p>
                      <a:pPr marL="285750" indent="-285750">
                        <a:buFont typeface="Wingdings" charset="2"/>
                        <a:buChar char="§"/>
                      </a:pPr>
                      <a:r>
                        <a:rPr lang="en-US" sz="2000" kern="1200" dirty="0">
                          <a:solidFill>
                            <a:schemeClr val="dk1"/>
                          </a:solidFill>
                          <a:effectLst/>
                          <a:latin typeface="Arial Narrow"/>
                          <a:ea typeface="+mn-ea"/>
                          <a:cs typeface="Arial Narrow"/>
                        </a:rPr>
                        <a:t>theme parks</a:t>
                      </a:r>
                    </a:p>
                    <a:p>
                      <a:pPr marL="285750" indent="-285750">
                        <a:buFont typeface="Wingdings" charset="2"/>
                        <a:buChar char="§"/>
                      </a:pPr>
                      <a:r>
                        <a:rPr lang="en-US" sz="2000" kern="1200" dirty="0">
                          <a:solidFill>
                            <a:schemeClr val="dk1"/>
                          </a:solidFill>
                          <a:effectLst/>
                          <a:latin typeface="Arial Narrow"/>
                          <a:ea typeface="+mn-ea"/>
                          <a:cs typeface="Arial Narrow"/>
                        </a:rPr>
                        <a:t>art galleries</a:t>
                      </a:r>
                      <a:r>
                        <a:rPr lang="en-US" sz="2000" kern="1200" baseline="0" dirty="0">
                          <a:solidFill>
                            <a:schemeClr val="dk1"/>
                          </a:solidFill>
                          <a:effectLst/>
                          <a:latin typeface="Arial Narrow"/>
                          <a:ea typeface="+mn-ea"/>
                          <a:cs typeface="Arial Narrow"/>
                        </a:rPr>
                        <a:t> &amp; </a:t>
                      </a:r>
                      <a:r>
                        <a:rPr lang="en-US" sz="2000" kern="1200" dirty="0">
                          <a:solidFill>
                            <a:schemeClr val="dk1"/>
                          </a:solidFill>
                          <a:effectLst/>
                          <a:latin typeface="Arial Narrow"/>
                          <a:ea typeface="+mn-ea"/>
                          <a:cs typeface="Arial Narrow"/>
                        </a:rPr>
                        <a:t>museums</a:t>
                      </a:r>
                    </a:p>
                    <a:p>
                      <a:pPr marL="285750" indent="-285750">
                        <a:buFont typeface="Wingdings" charset="2"/>
                        <a:buChar char="§"/>
                      </a:pPr>
                      <a:r>
                        <a:rPr lang="en-US" sz="2000" kern="1200" dirty="0">
                          <a:solidFill>
                            <a:schemeClr val="dk1"/>
                          </a:solidFill>
                          <a:effectLst/>
                          <a:latin typeface="Arial Narrow"/>
                          <a:ea typeface="+mn-ea"/>
                          <a:cs typeface="Arial Narrow"/>
                        </a:rPr>
                        <a:t>historic sites</a:t>
                      </a:r>
                    </a:p>
                    <a:p>
                      <a:pPr marL="285750" indent="-285750">
                        <a:buFont typeface="Wingdings" charset="2"/>
                        <a:buChar char="§"/>
                      </a:pPr>
                      <a:r>
                        <a:rPr lang="en-US" sz="2000" kern="1200" dirty="0">
                          <a:solidFill>
                            <a:schemeClr val="dk1"/>
                          </a:solidFill>
                          <a:effectLst/>
                          <a:latin typeface="Arial Narrow"/>
                          <a:ea typeface="+mn-ea"/>
                          <a:cs typeface="Arial Narrow"/>
                        </a:rPr>
                        <a:t>architectural wonders</a:t>
                      </a:r>
                    </a:p>
                    <a:p>
                      <a:pPr marL="285750" indent="-285750">
                        <a:buFont typeface="Wingdings" charset="2"/>
                        <a:buChar char="§"/>
                      </a:pPr>
                      <a:r>
                        <a:rPr lang="en-US" sz="2000" kern="1200" dirty="0">
                          <a:solidFill>
                            <a:schemeClr val="dk1"/>
                          </a:solidFill>
                          <a:effectLst/>
                          <a:latin typeface="Arial Narrow"/>
                          <a:ea typeface="+mn-ea"/>
                          <a:cs typeface="Arial Narrow"/>
                        </a:rPr>
                        <a:t>zoos</a:t>
                      </a:r>
                      <a:r>
                        <a:rPr lang="en-US" sz="2000" kern="1200" baseline="0" dirty="0">
                          <a:solidFill>
                            <a:schemeClr val="dk1"/>
                          </a:solidFill>
                          <a:effectLst/>
                          <a:latin typeface="Arial Narrow"/>
                          <a:ea typeface="+mn-ea"/>
                          <a:cs typeface="Arial Narrow"/>
                        </a:rPr>
                        <a:t> &amp; </a:t>
                      </a:r>
                      <a:r>
                        <a:rPr lang="en-US" sz="2000" kern="1200" dirty="0">
                          <a:solidFill>
                            <a:schemeClr val="dk1"/>
                          </a:solidFill>
                          <a:effectLst/>
                          <a:latin typeface="Arial Narrow"/>
                          <a:ea typeface="+mn-ea"/>
                          <a:cs typeface="Arial Narrow"/>
                        </a:rPr>
                        <a:t>aquaria</a:t>
                      </a:r>
                    </a:p>
                    <a:p>
                      <a:pPr marL="285750" indent="-285750">
                        <a:buFont typeface="Wingdings" charset="2"/>
                        <a:buChar char="§"/>
                      </a:pPr>
                      <a:r>
                        <a:rPr lang="en-US" sz="2000" kern="1200" dirty="0">
                          <a:solidFill>
                            <a:schemeClr val="dk1"/>
                          </a:solidFill>
                          <a:effectLst/>
                          <a:latin typeface="Arial Narrow"/>
                          <a:ea typeface="+mn-ea"/>
                          <a:cs typeface="Arial Narrow"/>
                        </a:rPr>
                        <a:t>sports &amp; entertainment sites</a:t>
                      </a:r>
                    </a:p>
                    <a:p>
                      <a:pPr marL="285750" indent="-285750">
                        <a:buFont typeface="Wingdings" charset="2"/>
                        <a:buChar char="§"/>
                      </a:pPr>
                      <a:r>
                        <a:rPr lang="en-US" sz="2000" kern="1200" dirty="0">
                          <a:solidFill>
                            <a:schemeClr val="dk1"/>
                          </a:solidFill>
                          <a:effectLst/>
                          <a:latin typeface="Arial Narrow"/>
                          <a:ea typeface="+mn-ea"/>
                          <a:cs typeface="Arial Narrow"/>
                        </a:rPr>
                        <a:t>shopping</a:t>
                      </a:r>
                      <a:r>
                        <a:rPr lang="en-US" sz="2000" kern="1200" baseline="0" dirty="0">
                          <a:solidFill>
                            <a:schemeClr val="dk1"/>
                          </a:solidFill>
                          <a:effectLst/>
                          <a:latin typeface="Arial Narrow"/>
                          <a:ea typeface="+mn-ea"/>
                          <a:cs typeface="Arial Narrow"/>
                        </a:rPr>
                        <a:t> &amp; </a:t>
                      </a:r>
                      <a:r>
                        <a:rPr lang="en-US" sz="2000" kern="1200" dirty="0">
                          <a:solidFill>
                            <a:schemeClr val="dk1"/>
                          </a:solidFill>
                          <a:effectLst/>
                          <a:latin typeface="Arial Narrow"/>
                          <a:ea typeface="+mn-ea"/>
                          <a:cs typeface="Arial Narrow"/>
                        </a:rPr>
                        <a:t>tourist precincts</a:t>
                      </a:r>
                      <a:r>
                        <a:rPr lang="en-AU" sz="2000" dirty="0">
                          <a:effectLst/>
                          <a:latin typeface="Arial Narrow"/>
                          <a:cs typeface="Arial Narrow"/>
                        </a:rPr>
                        <a:t> </a:t>
                      </a:r>
                      <a:endParaRPr lang="en-AU" sz="2000" kern="1200" dirty="0">
                        <a:solidFill>
                          <a:schemeClr val="dk1"/>
                        </a:solidFill>
                        <a:effectLst/>
                        <a:latin typeface="Arial Narrow"/>
                        <a:ea typeface="+mn-ea"/>
                        <a:cs typeface="Arial Narrow"/>
                      </a:endParaRPr>
                    </a:p>
                  </a:txBody>
                  <a:tcPr/>
                </a:tc>
                <a:extLst>
                  <a:ext uri="{0D108BD9-81ED-4DB2-BD59-A6C34878D82A}">
                    <a16:rowId xmlns:a16="http://schemas.microsoft.com/office/drawing/2014/main" val="10001"/>
                  </a:ext>
                </a:extLst>
              </a:tr>
              <a:tr h="1835622">
                <a:tc>
                  <a:txBody>
                    <a:bodyPr/>
                    <a:lstStyle/>
                    <a:p>
                      <a:pPr algn="ctr"/>
                      <a:r>
                        <a:rPr lang="en-US" sz="2000" b="1" dirty="0">
                          <a:solidFill>
                            <a:srgbClr val="FFFFFF"/>
                          </a:solidFill>
                          <a:latin typeface="Arial Narrow"/>
                          <a:cs typeface="Arial Narrow"/>
                        </a:rPr>
                        <a:t>Temporary</a:t>
                      </a:r>
                    </a:p>
                  </a:txBody>
                  <a:tcPr vert="vert270">
                    <a:solidFill>
                      <a:srgbClr val="8898C3"/>
                    </a:solidFill>
                  </a:tcPr>
                </a:tc>
                <a:tc>
                  <a:txBody>
                    <a:bodyPr/>
                    <a:lstStyle/>
                    <a:p>
                      <a:pPr marL="285750" indent="-285750">
                        <a:buFont typeface="Wingdings" charset="2"/>
                        <a:buChar char="§"/>
                      </a:pPr>
                      <a:r>
                        <a:rPr lang="en-US" sz="2000" kern="1200" dirty="0">
                          <a:solidFill>
                            <a:schemeClr val="dk1"/>
                          </a:solidFill>
                          <a:effectLst/>
                          <a:latin typeface="Arial Narrow"/>
                          <a:ea typeface="+mn-ea"/>
                          <a:cs typeface="Arial Narrow"/>
                        </a:rPr>
                        <a:t>volcanic eruptions</a:t>
                      </a:r>
                    </a:p>
                    <a:p>
                      <a:pPr marL="285750" indent="-285750">
                        <a:buFont typeface="Wingdings" charset="2"/>
                        <a:buChar char="§"/>
                      </a:pPr>
                      <a:r>
                        <a:rPr lang="en-US" sz="2000" kern="1200" dirty="0">
                          <a:solidFill>
                            <a:schemeClr val="dk1"/>
                          </a:solidFill>
                          <a:effectLst/>
                          <a:latin typeface="Arial Narrow"/>
                          <a:ea typeface="+mn-ea"/>
                          <a:cs typeface="Arial Narrow"/>
                        </a:rPr>
                        <a:t>astronomical events</a:t>
                      </a:r>
                    </a:p>
                    <a:p>
                      <a:pPr marL="285750" indent="-285750">
                        <a:buFont typeface="Wingdings" charset="2"/>
                        <a:buChar char="§"/>
                      </a:pPr>
                      <a:r>
                        <a:rPr lang="en-US" sz="2000" kern="1200" dirty="0">
                          <a:solidFill>
                            <a:schemeClr val="dk1"/>
                          </a:solidFill>
                          <a:effectLst/>
                          <a:latin typeface="Arial Narrow"/>
                          <a:ea typeface="+mn-ea"/>
                          <a:cs typeface="Arial Narrow"/>
                        </a:rPr>
                        <a:t>wildlife migrations</a:t>
                      </a:r>
                    </a:p>
                    <a:p>
                      <a:pPr marL="285750" indent="-285750">
                        <a:buFont typeface="Wingdings" charset="2"/>
                        <a:buChar char="§"/>
                      </a:pPr>
                      <a:r>
                        <a:rPr lang="en-US" sz="2000" kern="1200" dirty="0">
                          <a:solidFill>
                            <a:schemeClr val="dk1"/>
                          </a:solidFill>
                          <a:effectLst/>
                          <a:latin typeface="Arial Narrow"/>
                          <a:ea typeface="+mn-ea"/>
                          <a:cs typeface="Arial Narrow"/>
                        </a:rPr>
                        <a:t>coral spawning</a:t>
                      </a:r>
                      <a:endParaRPr lang="en-AU" sz="2000" kern="1200" dirty="0">
                        <a:solidFill>
                          <a:schemeClr val="dk1"/>
                        </a:solidFill>
                        <a:effectLst/>
                        <a:latin typeface="Arial Narrow"/>
                        <a:ea typeface="+mn-ea"/>
                        <a:cs typeface="Arial Narrow"/>
                      </a:endParaRPr>
                    </a:p>
                  </a:txBody>
                  <a:tcPr/>
                </a:tc>
                <a:tc>
                  <a:txBody>
                    <a:bodyPr/>
                    <a:lstStyle/>
                    <a:p>
                      <a:pPr marL="285750" indent="-285750">
                        <a:buFont typeface="Wingdings" charset="2"/>
                        <a:buChar char="§"/>
                      </a:pPr>
                      <a:r>
                        <a:rPr lang="en-US" sz="2000" kern="1200" dirty="0">
                          <a:solidFill>
                            <a:schemeClr val="dk1"/>
                          </a:solidFill>
                          <a:effectLst/>
                          <a:latin typeface="Arial Narrow"/>
                          <a:ea typeface="+mn-ea"/>
                          <a:cs typeface="Arial Narrow"/>
                        </a:rPr>
                        <a:t>sports events</a:t>
                      </a:r>
                    </a:p>
                    <a:p>
                      <a:pPr marL="285750" indent="-285750">
                        <a:buFont typeface="Wingdings" charset="2"/>
                        <a:buChar char="§"/>
                      </a:pPr>
                      <a:r>
                        <a:rPr lang="en-US" sz="2000" kern="1200" dirty="0">
                          <a:solidFill>
                            <a:schemeClr val="dk1"/>
                          </a:solidFill>
                          <a:effectLst/>
                          <a:latin typeface="Arial Narrow"/>
                          <a:ea typeface="+mn-ea"/>
                          <a:cs typeface="Arial Narrow"/>
                        </a:rPr>
                        <a:t>festivals</a:t>
                      </a:r>
                    </a:p>
                    <a:p>
                      <a:pPr marL="285750" indent="-285750">
                        <a:buFont typeface="Wingdings" charset="2"/>
                        <a:buChar char="§"/>
                      </a:pPr>
                      <a:r>
                        <a:rPr lang="en-US" sz="2000" kern="1200" dirty="0">
                          <a:solidFill>
                            <a:schemeClr val="dk1"/>
                          </a:solidFill>
                          <a:effectLst/>
                          <a:latin typeface="Arial Narrow"/>
                          <a:ea typeface="+mn-ea"/>
                          <a:cs typeface="Arial Narrow"/>
                        </a:rPr>
                        <a:t>concerts</a:t>
                      </a:r>
                      <a:r>
                        <a:rPr lang="en-US" sz="2000" kern="1200" baseline="0" dirty="0">
                          <a:solidFill>
                            <a:schemeClr val="dk1"/>
                          </a:solidFill>
                          <a:effectLst/>
                          <a:latin typeface="Arial Narrow"/>
                          <a:ea typeface="+mn-ea"/>
                          <a:cs typeface="Arial Narrow"/>
                        </a:rPr>
                        <a:t> &amp; </a:t>
                      </a:r>
                      <a:r>
                        <a:rPr lang="en-US" sz="2000" kern="1200" dirty="0">
                          <a:solidFill>
                            <a:schemeClr val="dk1"/>
                          </a:solidFill>
                          <a:effectLst/>
                          <a:latin typeface="Arial Narrow"/>
                          <a:ea typeface="+mn-ea"/>
                          <a:cs typeface="Arial Narrow"/>
                        </a:rPr>
                        <a:t>performances </a:t>
                      </a:r>
                    </a:p>
                    <a:p>
                      <a:pPr marL="285750" indent="-285750">
                        <a:buFont typeface="Wingdings" charset="2"/>
                        <a:buChar char="§"/>
                      </a:pPr>
                      <a:r>
                        <a:rPr lang="en-US" sz="2000" kern="1200" dirty="0">
                          <a:solidFill>
                            <a:schemeClr val="dk1"/>
                          </a:solidFill>
                          <a:effectLst/>
                          <a:latin typeface="Arial Narrow"/>
                          <a:ea typeface="+mn-ea"/>
                          <a:cs typeface="Arial Narrow"/>
                        </a:rPr>
                        <a:t>conferences &amp; meetings</a:t>
                      </a:r>
                      <a:endParaRPr lang="en-US" sz="2000" dirty="0">
                        <a:latin typeface="Arial Narrow"/>
                        <a:cs typeface="Arial Narrow"/>
                      </a:endParaRPr>
                    </a:p>
                  </a:txBody>
                  <a:tcPr/>
                </a:tc>
                <a:extLst>
                  <a:ext uri="{0D108BD9-81ED-4DB2-BD59-A6C34878D82A}">
                    <a16:rowId xmlns:a16="http://schemas.microsoft.com/office/drawing/2014/main" val="10002"/>
                  </a:ext>
                </a:extLst>
              </a:tr>
            </a:tbl>
          </a:graphicData>
        </a:graphic>
      </p:graphicFrame>
      <p:sp>
        <p:nvSpPr>
          <p:cNvPr id="2" name="Title 1"/>
          <p:cNvSpPr>
            <a:spLocks noGrp="1"/>
          </p:cNvSpPr>
          <p:nvPr>
            <p:ph type="title"/>
          </p:nvPr>
        </p:nvSpPr>
        <p:spPr/>
        <p:txBody>
          <a:bodyPr/>
          <a:lstStyle/>
          <a:p>
            <a:r>
              <a:rPr lang="en-US" dirty="0"/>
              <a:t>Understanding Attractions</a:t>
            </a:r>
          </a:p>
        </p:txBody>
      </p:sp>
      <p:sp>
        <p:nvSpPr>
          <p:cNvPr id="4" name="Slide Number Placeholder 3"/>
          <p:cNvSpPr>
            <a:spLocks noGrp="1"/>
          </p:cNvSpPr>
          <p:nvPr>
            <p:ph type="sldNum" sz="quarter" idx="12"/>
          </p:nvPr>
        </p:nvSpPr>
        <p:spPr/>
        <p:txBody>
          <a:bodyPr/>
          <a:lstStyle/>
          <a:p>
            <a:fld id="{FA145648-7FE8-402D-88EC-E9CFE9DCEB83}" type="slidenum">
              <a:rPr lang="en-AU" smtClean="0"/>
              <a:pPr/>
              <a:t>5</a:t>
            </a:fld>
            <a:endParaRPr lang="en-AU"/>
          </a:p>
        </p:txBody>
      </p:sp>
    </p:spTree>
    <p:extLst>
      <p:ext uri="{BB962C8B-B14F-4D97-AF65-F5344CB8AC3E}">
        <p14:creationId xmlns:p14="http://schemas.microsoft.com/office/powerpoint/2010/main" val="1499963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pPr lvl="1"/>
            <a:r>
              <a:rPr lang="en-US" dirty="0"/>
              <a:t>Visitor Information Centers</a:t>
            </a:r>
          </a:p>
          <a:p>
            <a:pPr lvl="2"/>
            <a:r>
              <a:rPr lang="en-US" dirty="0"/>
              <a:t>Mobile apps</a:t>
            </a:r>
          </a:p>
          <a:p>
            <a:pPr lvl="2"/>
            <a:r>
              <a:rPr lang="en-US" dirty="0"/>
              <a:t>Mediawalls</a:t>
            </a:r>
          </a:p>
          <a:p>
            <a:pPr lvl="2"/>
            <a:r>
              <a:rPr lang="en-US" dirty="0"/>
              <a:t>Twitter feeds</a:t>
            </a:r>
          </a:p>
          <a:p>
            <a:pPr lvl="2"/>
            <a:r>
              <a:rPr lang="en-US" dirty="0"/>
              <a:t>Information kiosks</a:t>
            </a:r>
          </a:p>
          <a:p>
            <a:pPr lvl="2"/>
            <a:r>
              <a:rPr lang="en-US" dirty="0"/>
              <a:t>Tablets</a:t>
            </a:r>
          </a:p>
          <a:p>
            <a:pPr lvl="1"/>
            <a:r>
              <a:rPr lang="en-US" dirty="0"/>
              <a:t>Sales and Distribution</a:t>
            </a:r>
          </a:p>
          <a:p>
            <a:pPr lvl="2"/>
            <a:r>
              <a:rPr lang="en-US" dirty="0"/>
              <a:t>Electronic ticketing</a:t>
            </a:r>
          </a:p>
          <a:p>
            <a:pPr lvl="2"/>
            <a:endParaRPr lang="en-US" dirty="0"/>
          </a:p>
          <a:p>
            <a:pPr lvl="1"/>
            <a:endParaRPr lang="en-US" dirty="0"/>
          </a:p>
        </p:txBody>
      </p:sp>
      <p:sp>
        <p:nvSpPr>
          <p:cNvPr id="3" name="Title 2"/>
          <p:cNvSpPr>
            <a:spLocks noGrp="1"/>
          </p:cNvSpPr>
          <p:nvPr>
            <p:ph type="title"/>
          </p:nvPr>
        </p:nvSpPr>
        <p:spPr/>
        <p:txBody>
          <a:bodyPr/>
          <a:lstStyle/>
          <a:p>
            <a:r>
              <a:rPr lang="en-US" dirty="0"/>
              <a:t>Attracting Visitors</a:t>
            </a:r>
          </a:p>
        </p:txBody>
      </p:sp>
      <p:sp>
        <p:nvSpPr>
          <p:cNvPr id="4" name="Slide Number Placeholder 3"/>
          <p:cNvSpPr>
            <a:spLocks noGrp="1"/>
          </p:cNvSpPr>
          <p:nvPr>
            <p:ph type="sldNum" sz="quarter" idx="12"/>
          </p:nvPr>
        </p:nvSpPr>
        <p:spPr/>
        <p:txBody>
          <a:bodyPr/>
          <a:lstStyle/>
          <a:p>
            <a:fld id="{FA145648-7FE8-402D-88EC-E9CFE9DCEB83}" type="slidenum">
              <a:rPr lang="en-AU" smtClean="0"/>
              <a:pPr/>
              <a:t>6</a:t>
            </a:fld>
            <a:endParaRPr lang="en-AU"/>
          </a:p>
        </p:txBody>
      </p:sp>
    </p:spTree>
    <p:extLst>
      <p:ext uri="{BB962C8B-B14F-4D97-AF65-F5344CB8AC3E}">
        <p14:creationId xmlns:p14="http://schemas.microsoft.com/office/powerpoint/2010/main" val="3408026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EB8B977-8567-1B4F-BF29-B79852A23A4A}"/>
              </a:ext>
            </a:extLst>
          </p:cNvPr>
          <p:cNvSpPr>
            <a:spLocks noGrp="1"/>
          </p:cNvSpPr>
          <p:nvPr>
            <p:ph type="sldNum" sz="quarter" idx="12"/>
          </p:nvPr>
        </p:nvSpPr>
        <p:spPr/>
        <p:txBody>
          <a:bodyPr/>
          <a:lstStyle/>
          <a:p>
            <a:fld id="{FA145648-7FE8-402D-88EC-E9CFE9DCEB83}" type="slidenum">
              <a:rPr lang="en-AU" smtClean="0"/>
              <a:pPr/>
              <a:t>7</a:t>
            </a:fld>
            <a:endParaRPr lang="en-AU"/>
          </a:p>
        </p:txBody>
      </p:sp>
      <p:sp>
        <p:nvSpPr>
          <p:cNvPr id="7" name="Title 2">
            <a:extLst>
              <a:ext uri="{FF2B5EF4-FFF2-40B4-BE49-F238E27FC236}">
                <a16:creationId xmlns:a16="http://schemas.microsoft.com/office/drawing/2014/main" id="{F47BAB5A-C26A-9E4E-A7BC-CF11360398D2}"/>
              </a:ext>
            </a:extLst>
          </p:cNvPr>
          <p:cNvSpPr>
            <a:spLocks noGrp="1"/>
          </p:cNvSpPr>
          <p:nvPr>
            <p:ph type="title"/>
          </p:nvPr>
        </p:nvSpPr>
        <p:spPr>
          <a:xfrm>
            <a:off x="656771" y="5824048"/>
            <a:ext cx="7830457" cy="545481"/>
          </a:xfrm>
        </p:spPr>
        <p:txBody>
          <a:bodyPr/>
          <a:lstStyle/>
          <a:p>
            <a:pPr algn="ctr">
              <a:lnSpc>
                <a:spcPct val="100000"/>
              </a:lnSpc>
            </a:pPr>
            <a:r>
              <a:rPr lang="en-US" sz="2000" dirty="0"/>
              <a:t>FIGURE 9.1 </a:t>
            </a:r>
            <a:r>
              <a:rPr lang="en-AU" sz="2000" b="0" dirty="0"/>
              <a:t>Technology-enabled experience hierarchy. </a:t>
            </a:r>
            <a:br>
              <a:rPr lang="en-AU" sz="2000" b="0" dirty="0"/>
            </a:br>
            <a:r>
              <a:rPr lang="en-AU" sz="2000" b="0" dirty="0"/>
              <a:t>(</a:t>
            </a:r>
            <a:r>
              <a:rPr lang="en-AU" sz="2000" b="0" dirty="0" err="1"/>
              <a:t>Neuhofer</a:t>
            </a:r>
            <a:r>
              <a:rPr lang="en-AU" sz="2000" b="0" dirty="0"/>
              <a:t> et al., 2014)</a:t>
            </a:r>
            <a:endParaRPr lang="en-US" sz="2000" b="0" dirty="0"/>
          </a:p>
        </p:txBody>
      </p:sp>
      <p:sp>
        <p:nvSpPr>
          <p:cNvPr id="8" name="Rectangle 7">
            <a:extLst>
              <a:ext uri="{FF2B5EF4-FFF2-40B4-BE49-F238E27FC236}">
                <a16:creationId xmlns:a16="http://schemas.microsoft.com/office/drawing/2014/main" id="{05C856FE-D25E-F24D-BB6A-BDC58A89AEC7}"/>
              </a:ext>
            </a:extLst>
          </p:cNvPr>
          <p:cNvSpPr/>
          <p:nvPr/>
        </p:nvSpPr>
        <p:spPr>
          <a:xfrm>
            <a:off x="3093695" y="1152794"/>
            <a:ext cx="5542426" cy="4101616"/>
          </a:xfrm>
          <a:prstGeom prst="rect">
            <a:avLst/>
          </a:prstGeom>
          <a:noFill/>
          <a:ln w="28575">
            <a:solidFill>
              <a:schemeClr val="accent6">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Gill Sans MT" panose="020B0502020104020203" pitchFamily="34" charset="77"/>
            </a:endParaRPr>
          </a:p>
        </p:txBody>
      </p:sp>
      <p:grpSp>
        <p:nvGrpSpPr>
          <p:cNvPr id="9" name="Group 8">
            <a:extLst>
              <a:ext uri="{FF2B5EF4-FFF2-40B4-BE49-F238E27FC236}">
                <a16:creationId xmlns:a16="http://schemas.microsoft.com/office/drawing/2014/main" id="{53BDD5EB-67FE-F448-BCB7-8A80AC965D2F}"/>
              </a:ext>
            </a:extLst>
          </p:cNvPr>
          <p:cNvGrpSpPr/>
          <p:nvPr/>
        </p:nvGrpSpPr>
        <p:grpSpPr>
          <a:xfrm>
            <a:off x="3724374" y="2204628"/>
            <a:ext cx="4680630" cy="2034318"/>
            <a:chOff x="5004486" y="2520778"/>
            <a:chExt cx="6969211" cy="2174789"/>
          </a:xfrm>
        </p:grpSpPr>
        <p:cxnSp>
          <p:nvCxnSpPr>
            <p:cNvPr id="10" name="Straight Connector 9">
              <a:extLst>
                <a:ext uri="{FF2B5EF4-FFF2-40B4-BE49-F238E27FC236}">
                  <a16:creationId xmlns:a16="http://schemas.microsoft.com/office/drawing/2014/main" id="{BFBDE3DB-FD4B-B04B-A4B9-6C768290966C}"/>
                </a:ext>
              </a:extLst>
            </p:cNvPr>
            <p:cNvCxnSpPr/>
            <p:nvPr/>
          </p:nvCxnSpPr>
          <p:spPr>
            <a:xfrm>
              <a:off x="5004486" y="2520778"/>
              <a:ext cx="6969211" cy="0"/>
            </a:xfrm>
            <a:prstGeom prst="line">
              <a:avLst/>
            </a:prstGeom>
            <a:ln w="28575">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F41B4C1-2BA7-7D43-9170-3B58FD988A29}"/>
                </a:ext>
              </a:extLst>
            </p:cNvPr>
            <p:cNvCxnSpPr/>
            <p:nvPr/>
          </p:nvCxnSpPr>
          <p:spPr>
            <a:xfrm>
              <a:off x="5004486" y="3620529"/>
              <a:ext cx="6969211" cy="0"/>
            </a:xfrm>
            <a:prstGeom prst="line">
              <a:avLst/>
            </a:prstGeom>
            <a:ln w="28575">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07C47FB-09A5-0941-944D-928C888463EC}"/>
                </a:ext>
              </a:extLst>
            </p:cNvPr>
            <p:cNvCxnSpPr/>
            <p:nvPr/>
          </p:nvCxnSpPr>
          <p:spPr>
            <a:xfrm>
              <a:off x="5004486" y="4695567"/>
              <a:ext cx="6969211" cy="0"/>
            </a:xfrm>
            <a:prstGeom prst="line">
              <a:avLst/>
            </a:prstGeom>
            <a:ln w="28575">
              <a:solidFill>
                <a:schemeClr val="accent6">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grpSp>
      <p:graphicFrame>
        <p:nvGraphicFramePr>
          <p:cNvPr id="13" name="Diagram 12">
            <a:extLst>
              <a:ext uri="{FF2B5EF4-FFF2-40B4-BE49-F238E27FC236}">
                <a16:creationId xmlns:a16="http://schemas.microsoft.com/office/drawing/2014/main" id="{FFF05952-ACD2-2742-A4B2-96CBABA0E875}"/>
              </a:ext>
            </a:extLst>
          </p:cNvPr>
          <p:cNvGraphicFramePr/>
          <p:nvPr>
            <p:extLst>
              <p:ext uri="{D42A27DB-BD31-4B8C-83A1-F6EECF244321}">
                <p14:modId xmlns:p14="http://schemas.microsoft.com/office/powerpoint/2010/main" val="2530687797"/>
              </p:ext>
            </p:extLst>
          </p:nvPr>
        </p:nvGraphicFramePr>
        <p:xfrm>
          <a:off x="355002" y="1179168"/>
          <a:ext cx="5477385" cy="4101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Up Arrow 13">
            <a:extLst>
              <a:ext uri="{FF2B5EF4-FFF2-40B4-BE49-F238E27FC236}">
                <a16:creationId xmlns:a16="http://schemas.microsoft.com/office/drawing/2014/main" id="{791085A5-F8E0-1F49-B91C-12566923E8AD}"/>
              </a:ext>
            </a:extLst>
          </p:cNvPr>
          <p:cNvSpPr/>
          <p:nvPr/>
        </p:nvSpPr>
        <p:spPr>
          <a:xfrm>
            <a:off x="8313375" y="1121376"/>
            <a:ext cx="583199" cy="4154364"/>
          </a:xfrm>
          <a:prstGeom prst="upArrow">
            <a:avLst/>
          </a:prstGeom>
          <a:gradFill>
            <a:gsLst>
              <a:gs pos="0">
                <a:schemeClr val="accent6">
                  <a:lumMod val="75000"/>
                </a:schemeClr>
              </a:gs>
              <a:gs pos="100000">
                <a:schemeClr val="accent6">
                  <a:lumMod val="40000"/>
                  <a:lumOff val="6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400" dirty="0">
                <a:solidFill>
                  <a:schemeClr val="tx1"/>
                </a:solidFill>
                <a:latin typeface="Gill Sans MT" panose="020B0502020104020203" pitchFamily="34" charset="77"/>
              </a:rPr>
              <a:t>LEVEL OF TECHNOLOGY</a:t>
            </a:r>
          </a:p>
        </p:txBody>
      </p:sp>
      <p:sp>
        <p:nvSpPr>
          <p:cNvPr id="15" name="TextBox 14">
            <a:extLst>
              <a:ext uri="{FF2B5EF4-FFF2-40B4-BE49-F238E27FC236}">
                <a16:creationId xmlns:a16="http://schemas.microsoft.com/office/drawing/2014/main" id="{53B18B90-94DF-6043-9688-6EB723A94C7D}"/>
              </a:ext>
            </a:extLst>
          </p:cNvPr>
          <p:cNvSpPr txBox="1"/>
          <p:nvPr/>
        </p:nvSpPr>
        <p:spPr>
          <a:xfrm>
            <a:off x="8368370" y="882127"/>
            <a:ext cx="473206" cy="276999"/>
          </a:xfrm>
          <a:prstGeom prst="rect">
            <a:avLst/>
          </a:prstGeom>
          <a:noFill/>
        </p:spPr>
        <p:txBody>
          <a:bodyPr wrap="none" rtlCol="0">
            <a:spAutoFit/>
          </a:bodyPr>
          <a:lstStyle/>
          <a:p>
            <a:pPr algn="ctr"/>
            <a:r>
              <a:rPr lang="en-US" sz="1200" dirty="0">
                <a:latin typeface="Gill Sans MT" panose="020B0502020104020203" pitchFamily="34" charset="77"/>
              </a:rPr>
              <a:t>High</a:t>
            </a:r>
          </a:p>
        </p:txBody>
      </p:sp>
      <p:sp>
        <p:nvSpPr>
          <p:cNvPr id="16" name="TextBox 15">
            <a:extLst>
              <a:ext uri="{FF2B5EF4-FFF2-40B4-BE49-F238E27FC236}">
                <a16:creationId xmlns:a16="http://schemas.microsoft.com/office/drawing/2014/main" id="{59808A9D-2D6F-E642-9B74-5D5316F0708D}"/>
              </a:ext>
            </a:extLst>
          </p:cNvPr>
          <p:cNvSpPr txBox="1"/>
          <p:nvPr/>
        </p:nvSpPr>
        <p:spPr>
          <a:xfrm>
            <a:off x="8377924" y="5246571"/>
            <a:ext cx="454099" cy="276999"/>
          </a:xfrm>
          <a:prstGeom prst="rect">
            <a:avLst/>
          </a:prstGeom>
          <a:noFill/>
        </p:spPr>
        <p:txBody>
          <a:bodyPr wrap="none" rtlCol="0">
            <a:spAutoFit/>
          </a:bodyPr>
          <a:lstStyle/>
          <a:p>
            <a:pPr algn="ctr"/>
            <a:r>
              <a:rPr lang="en-US" sz="1200" dirty="0">
                <a:latin typeface="Gill Sans MT" panose="020B0502020104020203" pitchFamily="34" charset="77"/>
              </a:rPr>
              <a:t>Low</a:t>
            </a:r>
          </a:p>
        </p:txBody>
      </p:sp>
      <p:sp>
        <p:nvSpPr>
          <p:cNvPr id="17" name="TextBox 16">
            <a:extLst>
              <a:ext uri="{FF2B5EF4-FFF2-40B4-BE49-F238E27FC236}">
                <a16:creationId xmlns:a16="http://schemas.microsoft.com/office/drawing/2014/main" id="{E9176ED9-6601-9248-A7AE-AAF90E10C442}"/>
              </a:ext>
            </a:extLst>
          </p:cNvPr>
          <p:cNvSpPr txBox="1"/>
          <p:nvPr/>
        </p:nvSpPr>
        <p:spPr>
          <a:xfrm>
            <a:off x="5028888" y="1887941"/>
            <a:ext cx="3376116" cy="307777"/>
          </a:xfrm>
          <a:prstGeom prst="rect">
            <a:avLst/>
          </a:prstGeom>
          <a:noFill/>
        </p:spPr>
        <p:txBody>
          <a:bodyPr wrap="none" rtlCol="0">
            <a:spAutoFit/>
          </a:bodyPr>
          <a:lstStyle/>
          <a:p>
            <a:pPr algn="r"/>
            <a:r>
              <a:rPr lang="en-US" sz="1400" dirty="0">
                <a:latin typeface="Gill Sans MT" panose="020B0502020104020203" pitchFamily="34" charset="77"/>
              </a:rPr>
              <a:t>Interactive, immersive, pervasive technology</a:t>
            </a:r>
          </a:p>
        </p:txBody>
      </p:sp>
      <p:sp>
        <p:nvSpPr>
          <p:cNvPr id="18" name="TextBox 17">
            <a:extLst>
              <a:ext uri="{FF2B5EF4-FFF2-40B4-BE49-F238E27FC236}">
                <a16:creationId xmlns:a16="http://schemas.microsoft.com/office/drawing/2014/main" id="{2A657651-9333-F94B-8A1A-01D59B50BEF2}"/>
              </a:ext>
            </a:extLst>
          </p:cNvPr>
          <p:cNvSpPr txBox="1"/>
          <p:nvPr/>
        </p:nvSpPr>
        <p:spPr>
          <a:xfrm>
            <a:off x="5957025" y="2910033"/>
            <a:ext cx="2447978" cy="307777"/>
          </a:xfrm>
          <a:prstGeom prst="rect">
            <a:avLst/>
          </a:prstGeom>
          <a:noFill/>
        </p:spPr>
        <p:txBody>
          <a:bodyPr wrap="none" rtlCol="0">
            <a:spAutoFit/>
          </a:bodyPr>
          <a:lstStyle/>
          <a:p>
            <a:pPr algn="r"/>
            <a:r>
              <a:rPr lang="en-US" sz="1400" dirty="0">
                <a:latin typeface="Gill Sans MT" panose="020B0502020104020203" pitchFamily="34" charset="77"/>
              </a:rPr>
              <a:t>Interactive Web 2.0 technology</a:t>
            </a:r>
          </a:p>
        </p:txBody>
      </p:sp>
      <p:sp>
        <p:nvSpPr>
          <p:cNvPr id="19" name="TextBox 18">
            <a:extLst>
              <a:ext uri="{FF2B5EF4-FFF2-40B4-BE49-F238E27FC236}">
                <a16:creationId xmlns:a16="http://schemas.microsoft.com/office/drawing/2014/main" id="{CEC11C76-BEDB-8449-802E-E3C005098DA1}"/>
              </a:ext>
            </a:extLst>
          </p:cNvPr>
          <p:cNvSpPr txBox="1"/>
          <p:nvPr/>
        </p:nvSpPr>
        <p:spPr>
          <a:xfrm>
            <a:off x="5575511" y="3922259"/>
            <a:ext cx="2829493" cy="307777"/>
          </a:xfrm>
          <a:prstGeom prst="rect">
            <a:avLst/>
          </a:prstGeom>
          <a:noFill/>
        </p:spPr>
        <p:txBody>
          <a:bodyPr wrap="none" rtlCol="0">
            <a:spAutoFit/>
          </a:bodyPr>
          <a:lstStyle/>
          <a:p>
            <a:pPr algn="r"/>
            <a:r>
              <a:rPr lang="en-US" sz="1400" dirty="0">
                <a:latin typeface="Gill Sans MT" panose="020B0502020104020203" pitchFamily="34" charset="77"/>
              </a:rPr>
              <a:t>Non-interactive Web 1.0 technology</a:t>
            </a:r>
          </a:p>
        </p:txBody>
      </p:sp>
      <p:sp>
        <p:nvSpPr>
          <p:cNvPr id="20" name="TextBox 19">
            <a:extLst>
              <a:ext uri="{FF2B5EF4-FFF2-40B4-BE49-F238E27FC236}">
                <a16:creationId xmlns:a16="http://schemas.microsoft.com/office/drawing/2014/main" id="{C70E553F-0170-234A-A2F5-5EA19491BE7C}"/>
              </a:ext>
            </a:extLst>
          </p:cNvPr>
          <p:cNvSpPr txBox="1"/>
          <p:nvPr/>
        </p:nvSpPr>
        <p:spPr>
          <a:xfrm>
            <a:off x="7053097" y="4939419"/>
            <a:ext cx="1351909" cy="307777"/>
          </a:xfrm>
          <a:prstGeom prst="rect">
            <a:avLst/>
          </a:prstGeom>
          <a:noFill/>
        </p:spPr>
        <p:txBody>
          <a:bodyPr wrap="none" rtlCol="0">
            <a:spAutoFit/>
          </a:bodyPr>
          <a:lstStyle/>
          <a:p>
            <a:pPr algn="r"/>
            <a:r>
              <a:rPr lang="en-US" sz="1400" dirty="0">
                <a:latin typeface="Gill Sans MT" panose="020B0502020104020203" pitchFamily="34" charset="77"/>
              </a:rPr>
              <a:t>Low technology</a:t>
            </a:r>
          </a:p>
        </p:txBody>
      </p:sp>
    </p:spTree>
    <p:extLst>
      <p:ext uri="{BB962C8B-B14F-4D97-AF65-F5344CB8AC3E}">
        <p14:creationId xmlns:p14="http://schemas.microsoft.com/office/powerpoint/2010/main" val="2896733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Staging Experiences</a:t>
            </a:r>
          </a:p>
        </p:txBody>
      </p:sp>
      <p:graphicFrame>
        <p:nvGraphicFramePr>
          <p:cNvPr id="5" name="Content Placeholder 4"/>
          <p:cNvGraphicFramePr>
            <a:graphicFrameLocks noGrp="1"/>
          </p:cNvGraphicFramePr>
          <p:nvPr>
            <p:ph sz="quarter" idx="4294967295"/>
            <p:extLst>
              <p:ext uri="{D42A27DB-BD31-4B8C-83A1-F6EECF244321}">
                <p14:modId xmlns:p14="http://schemas.microsoft.com/office/powerpoint/2010/main" val="2261951438"/>
              </p:ext>
            </p:extLst>
          </p:nvPr>
        </p:nvGraphicFramePr>
        <p:xfrm>
          <a:off x="444856" y="1583130"/>
          <a:ext cx="8483991" cy="3599378"/>
        </p:xfrm>
        <a:graphic>
          <a:graphicData uri="http://schemas.openxmlformats.org/drawingml/2006/table">
            <a:tbl>
              <a:tblPr bandRow="1">
                <a:tableStyleId>{93296810-A885-4BE3-A3E7-6D5BEEA58F35}</a:tableStyleId>
              </a:tblPr>
              <a:tblGrid>
                <a:gridCol w="1251330">
                  <a:extLst>
                    <a:ext uri="{9D8B030D-6E8A-4147-A177-3AD203B41FA5}">
                      <a16:colId xmlns:a16="http://schemas.microsoft.com/office/drawing/2014/main" val="20000"/>
                    </a:ext>
                  </a:extLst>
                </a:gridCol>
                <a:gridCol w="7232661">
                  <a:extLst>
                    <a:ext uri="{9D8B030D-6E8A-4147-A177-3AD203B41FA5}">
                      <a16:colId xmlns:a16="http://schemas.microsoft.com/office/drawing/2014/main" val="20001"/>
                    </a:ext>
                  </a:extLst>
                </a:gridCol>
              </a:tblGrid>
              <a:tr h="153769">
                <a:tc>
                  <a:txBody>
                    <a:bodyPr/>
                    <a:lstStyle/>
                    <a:p>
                      <a:pPr>
                        <a:lnSpc>
                          <a:spcPct val="100000"/>
                        </a:lnSpc>
                        <a:spcBef>
                          <a:spcPts val="200"/>
                        </a:spcBef>
                        <a:spcAft>
                          <a:spcPts val="200"/>
                        </a:spcAft>
                      </a:pPr>
                      <a:r>
                        <a:rPr lang="en-US" sz="1800" b="1" i="0" dirty="0">
                          <a:solidFill>
                            <a:srgbClr val="FFFFFF"/>
                          </a:solidFill>
                          <a:effectLst/>
                          <a:latin typeface="Gill Sans MT" panose="020B0502020104020203" pitchFamily="34" charset="77"/>
                          <a:cs typeface="Arial Narrow" panose="020B0604020202020204" pitchFamily="34" charset="0"/>
                        </a:rPr>
                        <a:t>Role</a:t>
                      </a:r>
                      <a:endParaRPr lang="en-AU" sz="1800" b="1" i="0" dirty="0">
                        <a:solidFill>
                          <a:srgbClr val="FFFFFF"/>
                        </a:solidFill>
                        <a:effectLst/>
                        <a:latin typeface="Gill Sans MT" panose="020B0502020104020203" pitchFamily="34" charset="77"/>
                        <a:ea typeface="Calibri"/>
                        <a:cs typeface="Arial Narrow" panose="020B0604020202020204" pitchFamily="34" charset="0"/>
                      </a:endParaRPr>
                    </a:p>
                  </a:txBody>
                  <a:tcPr marL="68580" marR="68580" marT="0" marB="0">
                    <a:solidFill>
                      <a:srgbClr val="8898C3"/>
                    </a:solidFill>
                  </a:tcPr>
                </a:tc>
                <a:tc>
                  <a:txBody>
                    <a:bodyPr/>
                    <a:lstStyle/>
                    <a:p>
                      <a:pPr>
                        <a:lnSpc>
                          <a:spcPct val="100000"/>
                        </a:lnSpc>
                        <a:spcBef>
                          <a:spcPts val="200"/>
                        </a:spcBef>
                        <a:spcAft>
                          <a:spcPts val="200"/>
                        </a:spcAft>
                      </a:pPr>
                      <a:r>
                        <a:rPr lang="en-US" sz="1800" b="1" i="0" dirty="0">
                          <a:solidFill>
                            <a:srgbClr val="FFFFFF"/>
                          </a:solidFill>
                          <a:effectLst/>
                          <a:latin typeface="Gill Sans MT" panose="020B0502020104020203" pitchFamily="34" charset="77"/>
                          <a:cs typeface="Arial Narrow" panose="020B0604020202020204" pitchFamily="34" charset="0"/>
                        </a:rPr>
                        <a:t>Description</a:t>
                      </a:r>
                      <a:endParaRPr lang="en-AU" sz="1800" b="1" i="0" dirty="0">
                        <a:solidFill>
                          <a:srgbClr val="FFFFFF"/>
                        </a:solidFill>
                        <a:effectLst/>
                        <a:latin typeface="Gill Sans MT" panose="020B0502020104020203" pitchFamily="34" charset="77"/>
                        <a:ea typeface="Calibri"/>
                        <a:cs typeface="Arial Narrow" panose="020B0604020202020204" pitchFamily="34" charset="0"/>
                      </a:endParaRPr>
                    </a:p>
                  </a:txBody>
                  <a:tcPr marL="68580" marR="68580" marT="0" marB="0">
                    <a:solidFill>
                      <a:srgbClr val="8898C3"/>
                    </a:solidFill>
                  </a:tcPr>
                </a:tc>
                <a:extLst>
                  <a:ext uri="{0D108BD9-81ED-4DB2-BD59-A6C34878D82A}">
                    <a16:rowId xmlns:a16="http://schemas.microsoft.com/office/drawing/2014/main" val="10000"/>
                  </a:ext>
                </a:extLst>
              </a:tr>
              <a:tr h="214810">
                <a:tc>
                  <a:txBody>
                    <a:bodyPr/>
                    <a:lstStyle/>
                    <a:p>
                      <a:pPr>
                        <a:lnSpc>
                          <a:spcPct val="100000"/>
                        </a:lnSpc>
                        <a:spcAft>
                          <a:spcPts val="285"/>
                        </a:spcAft>
                      </a:pPr>
                      <a:r>
                        <a:rPr lang="en-US" sz="1800" b="1" i="0" dirty="0">
                          <a:effectLst/>
                          <a:latin typeface="Gill Sans MT" panose="020B0502020104020203" pitchFamily="34" charset="77"/>
                          <a:ea typeface="Times New Roman" panose="02020603050405020304" pitchFamily="18" charset="0"/>
                          <a:cs typeface="Arial Narrow" panose="020B0604020202020204" pitchFamily="34" charset="0"/>
                        </a:rPr>
                        <a:t>Enabler</a:t>
                      </a:r>
                      <a:endParaRPr lang="en-AU" sz="1800" b="1" i="0" dirty="0">
                        <a:effectLst/>
                        <a:latin typeface="Gill Sans MT" panose="020B0502020104020203" pitchFamily="34" charset="77"/>
                        <a:ea typeface="Times New Roman" panose="02020603050405020304" pitchFamily="18" charset="0"/>
                        <a:cs typeface="Arial Narrow" panose="020B0604020202020204" pitchFamily="34" charset="0"/>
                      </a:endParaRPr>
                    </a:p>
                  </a:txBody>
                  <a:tcPr marL="68580" marR="68580" marT="0" marB="0"/>
                </a:tc>
                <a:tc>
                  <a:txBody>
                    <a:bodyPr/>
                    <a:lstStyle/>
                    <a:p>
                      <a:pPr>
                        <a:lnSpc>
                          <a:spcPct val="100000"/>
                        </a:lnSpc>
                        <a:spcAft>
                          <a:spcPts val="285"/>
                        </a:spcAft>
                      </a:pPr>
                      <a:r>
                        <a:rPr lang="en-US" sz="1800" b="0" i="0" dirty="0">
                          <a:effectLst/>
                          <a:latin typeface="Gill Sans MT" panose="020B0502020104020203" pitchFamily="34" charset="77"/>
                          <a:ea typeface="Times New Roman" panose="02020603050405020304" pitchFamily="18" charset="0"/>
                          <a:cs typeface="Arial Narrow" panose="020B0604020202020204" pitchFamily="34" charset="0"/>
                        </a:rPr>
                        <a:t>Providing the inspiration, time and economic means for people to travel</a:t>
                      </a:r>
                      <a:endParaRPr lang="en-AU" sz="1800" b="0" i="0" dirty="0">
                        <a:effectLst/>
                        <a:latin typeface="Gill Sans MT" panose="020B0502020104020203" pitchFamily="34" charset="77"/>
                        <a:ea typeface="Times New Roman" panose="02020603050405020304" pitchFamily="18" charset="0"/>
                        <a:cs typeface="Arial Narrow" panose="020B0604020202020204" pitchFamily="34" charset="0"/>
                      </a:endParaRPr>
                    </a:p>
                  </a:txBody>
                  <a:tcPr marL="68580" marR="68580" marT="0" marB="0"/>
                </a:tc>
                <a:extLst>
                  <a:ext uri="{0D108BD9-81ED-4DB2-BD59-A6C34878D82A}">
                    <a16:rowId xmlns:a16="http://schemas.microsoft.com/office/drawing/2014/main" val="10001"/>
                  </a:ext>
                </a:extLst>
              </a:tr>
              <a:tr h="153769">
                <a:tc>
                  <a:txBody>
                    <a:bodyPr/>
                    <a:lstStyle/>
                    <a:p>
                      <a:pPr>
                        <a:lnSpc>
                          <a:spcPct val="100000"/>
                        </a:lnSpc>
                        <a:spcAft>
                          <a:spcPts val="285"/>
                        </a:spcAft>
                      </a:pPr>
                      <a:r>
                        <a:rPr lang="en-US" sz="1800" b="1" i="0" dirty="0">
                          <a:effectLst/>
                          <a:latin typeface="Gill Sans MT" panose="020B0502020104020203" pitchFamily="34" charset="77"/>
                          <a:ea typeface="Times New Roman" panose="02020603050405020304" pitchFamily="18" charset="0"/>
                          <a:cs typeface="Arial Narrow" panose="020B0604020202020204" pitchFamily="34" charset="0"/>
                        </a:rPr>
                        <a:t>Creator</a:t>
                      </a:r>
                      <a:endParaRPr lang="en-AU" sz="1800" b="1" i="0" dirty="0">
                        <a:effectLst/>
                        <a:latin typeface="Gill Sans MT" panose="020B0502020104020203" pitchFamily="34" charset="77"/>
                        <a:ea typeface="Times New Roman" panose="02020603050405020304" pitchFamily="18" charset="0"/>
                        <a:cs typeface="Arial Narrow" panose="020B0604020202020204" pitchFamily="34" charset="0"/>
                      </a:endParaRPr>
                    </a:p>
                  </a:txBody>
                  <a:tcPr marL="68580" marR="68580" marT="0" marB="0"/>
                </a:tc>
                <a:tc>
                  <a:txBody>
                    <a:bodyPr/>
                    <a:lstStyle/>
                    <a:p>
                      <a:pPr>
                        <a:lnSpc>
                          <a:spcPct val="100000"/>
                        </a:lnSpc>
                        <a:spcAft>
                          <a:spcPts val="285"/>
                        </a:spcAft>
                      </a:pPr>
                      <a:r>
                        <a:rPr lang="en-US" sz="1800" b="0" i="0" dirty="0">
                          <a:effectLst/>
                          <a:latin typeface="Gill Sans MT" panose="020B0502020104020203" pitchFamily="34" charset="77"/>
                          <a:ea typeface="Times New Roman" panose="02020603050405020304" pitchFamily="18" charset="0"/>
                          <a:cs typeface="Arial Narrow" panose="020B0604020202020204" pitchFamily="34" charset="0"/>
                        </a:rPr>
                        <a:t>Creation of tourism experiences and settings</a:t>
                      </a:r>
                      <a:endParaRPr lang="en-AU" sz="1800" b="0" i="0" dirty="0">
                        <a:effectLst/>
                        <a:latin typeface="Gill Sans MT" panose="020B0502020104020203" pitchFamily="34" charset="77"/>
                        <a:ea typeface="Times New Roman" panose="02020603050405020304" pitchFamily="18" charset="0"/>
                        <a:cs typeface="Arial Narrow" panose="020B0604020202020204" pitchFamily="34" charset="0"/>
                      </a:endParaRPr>
                    </a:p>
                  </a:txBody>
                  <a:tcPr marL="68580" marR="68580" marT="0" marB="0"/>
                </a:tc>
                <a:extLst>
                  <a:ext uri="{0D108BD9-81ED-4DB2-BD59-A6C34878D82A}">
                    <a16:rowId xmlns:a16="http://schemas.microsoft.com/office/drawing/2014/main" val="10002"/>
                  </a:ext>
                </a:extLst>
              </a:tr>
              <a:tr h="153769">
                <a:tc>
                  <a:txBody>
                    <a:bodyPr/>
                    <a:lstStyle/>
                    <a:p>
                      <a:pPr>
                        <a:lnSpc>
                          <a:spcPct val="100000"/>
                        </a:lnSpc>
                        <a:spcAft>
                          <a:spcPts val="285"/>
                        </a:spcAft>
                      </a:pPr>
                      <a:r>
                        <a:rPr lang="en-US" sz="1800" b="1" i="0" dirty="0">
                          <a:effectLst/>
                          <a:latin typeface="Gill Sans MT" panose="020B0502020104020203" pitchFamily="34" charset="77"/>
                          <a:ea typeface="Times New Roman" panose="02020603050405020304" pitchFamily="18" charset="0"/>
                          <a:cs typeface="Arial Narrow" panose="020B0604020202020204" pitchFamily="34" charset="0"/>
                        </a:rPr>
                        <a:t>Attractor</a:t>
                      </a:r>
                      <a:endParaRPr lang="en-AU" sz="1800" b="1" i="0" dirty="0">
                        <a:effectLst/>
                        <a:latin typeface="Gill Sans MT" panose="020B0502020104020203" pitchFamily="34" charset="77"/>
                        <a:ea typeface="Times New Roman" panose="02020603050405020304" pitchFamily="18" charset="0"/>
                        <a:cs typeface="Arial Narrow" panose="020B0604020202020204" pitchFamily="34" charset="0"/>
                      </a:endParaRPr>
                    </a:p>
                  </a:txBody>
                  <a:tcPr marL="68580" marR="68580" marT="0" marB="0"/>
                </a:tc>
                <a:tc>
                  <a:txBody>
                    <a:bodyPr/>
                    <a:lstStyle/>
                    <a:p>
                      <a:pPr>
                        <a:lnSpc>
                          <a:spcPct val="100000"/>
                        </a:lnSpc>
                        <a:spcAft>
                          <a:spcPts val="285"/>
                        </a:spcAft>
                      </a:pPr>
                      <a:r>
                        <a:rPr lang="en-US" sz="1800" b="0" i="0" dirty="0">
                          <a:effectLst/>
                          <a:latin typeface="Gill Sans MT" panose="020B0502020104020203" pitchFamily="34" charset="77"/>
                          <a:ea typeface="Times New Roman" panose="02020603050405020304" pitchFamily="18" charset="0"/>
                          <a:cs typeface="Arial Narrow" panose="020B0604020202020204" pitchFamily="34" charset="0"/>
                        </a:rPr>
                        <a:t>A focal point for travel experiences</a:t>
                      </a:r>
                      <a:endParaRPr lang="en-AU" sz="1800" b="0" i="0" dirty="0">
                        <a:effectLst/>
                        <a:latin typeface="Gill Sans MT" panose="020B0502020104020203" pitchFamily="34" charset="77"/>
                        <a:ea typeface="Times New Roman" panose="02020603050405020304" pitchFamily="18" charset="0"/>
                        <a:cs typeface="Arial Narrow" panose="020B0604020202020204" pitchFamily="34" charset="0"/>
                      </a:endParaRPr>
                    </a:p>
                  </a:txBody>
                  <a:tcPr marL="68580" marR="68580" marT="0" marB="0"/>
                </a:tc>
                <a:extLst>
                  <a:ext uri="{0D108BD9-81ED-4DB2-BD59-A6C34878D82A}">
                    <a16:rowId xmlns:a16="http://schemas.microsoft.com/office/drawing/2014/main" val="10003"/>
                  </a:ext>
                </a:extLst>
              </a:tr>
              <a:tr h="154284">
                <a:tc>
                  <a:txBody>
                    <a:bodyPr/>
                    <a:lstStyle/>
                    <a:p>
                      <a:pPr>
                        <a:lnSpc>
                          <a:spcPct val="100000"/>
                        </a:lnSpc>
                        <a:spcAft>
                          <a:spcPts val="285"/>
                        </a:spcAft>
                      </a:pPr>
                      <a:r>
                        <a:rPr lang="en-US" sz="1800" b="1" i="0" dirty="0">
                          <a:effectLst/>
                          <a:latin typeface="Gill Sans MT" panose="020B0502020104020203" pitchFamily="34" charset="77"/>
                          <a:ea typeface="Times New Roman" panose="02020603050405020304" pitchFamily="18" charset="0"/>
                          <a:cs typeface="Arial Narrow" panose="020B0604020202020204" pitchFamily="34" charset="0"/>
                        </a:rPr>
                        <a:t>Enhancer</a:t>
                      </a:r>
                      <a:endParaRPr lang="en-AU" sz="1800" b="1" i="0" dirty="0">
                        <a:effectLst/>
                        <a:latin typeface="Gill Sans MT" panose="020B0502020104020203" pitchFamily="34" charset="77"/>
                        <a:ea typeface="Times New Roman" panose="02020603050405020304" pitchFamily="18" charset="0"/>
                        <a:cs typeface="Arial Narrow" panose="020B0604020202020204" pitchFamily="34" charset="0"/>
                      </a:endParaRPr>
                    </a:p>
                  </a:txBody>
                  <a:tcPr marL="68580" marR="68580" marT="0" marB="0"/>
                </a:tc>
                <a:tc>
                  <a:txBody>
                    <a:bodyPr/>
                    <a:lstStyle/>
                    <a:p>
                      <a:pPr>
                        <a:lnSpc>
                          <a:spcPct val="100000"/>
                        </a:lnSpc>
                        <a:spcAft>
                          <a:spcPts val="285"/>
                        </a:spcAft>
                      </a:pPr>
                      <a:r>
                        <a:rPr lang="en-US" sz="1800" b="0" i="0" dirty="0">
                          <a:effectLst/>
                          <a:latin typeface="Gill Sans MT" panose="020B0502020104020203" pitchFamily="34" charset="77"/>
                          <a:ea typeface="Times New Roman" panose="02020603050405020304" pitchFamily="18" charset="0"/>
                          <a:cs typeface="Arial Narrow" panose="020B0604020202020204" pitchFamily="34" charset="0"/>
                        </a:rPr>
                        <a:t>Supporting comfort, orientation, interpretation and translation</a:t>
                      </a:r>
                      <a:endParaRPr lang="en-AU" sz="1800" b="0" i="0" dirty="0">
                        <a:effectLst/>
                        <a:latin typeface="Gill Sans MT" panose="020B0502020104020203" pitchFamily="34" charset="77"/>
                        <a:ea typeface="Times New Roman" panose="02020603050405020304" pitchFamily="18" charset="0"/>
                        <a:cs typeface="Arial Narrow" panose="020B0604020202020204" pitchFamily="34" charset="0"/>
                      </a:endParaRPr>
                    </a:p>
                  </a:txBody>
                  <a:tcPr marL="68580" marR="68580" marT="0" marB="0"/>
                </a:tc>
                <a:extLst>
                  <a:ext uri="{0D108BD9-81ED-4DB2-BD59-A6C34878D82A}">
                    <a16:rowId xmlns:a16="http://schemas.microsoft.com/office/drawing/2014/main" val="10004"/>
                  </a:ext>
                </a:extLst>
              </a:tr>
              <a:tr h="153769">
                <a:tc>
                  <a:txBody>
                    <a:bodyPr/>
                    <a:lstStyle/>
                    <a:p>
                      <a:pPr>
                        <a:lnSpc>
                          <a:spcPct val="100000"/>
                        </a:lnSpc>
                        <a:spcAft>
                          <a:spcPts val="285"/>
                        </a:spcAft>
                      </a:pPr>
                      <a:r>
                        <a:rPr lang="en-US" sz="1800" b="1" i="0" dirty="0">
                          <a:effectLst/>
                          <a:latin typeface="Gill Sans MT" panose="020B0502020104020203" pitchFamily="34" charset="77"/>
                          <a:ea typeface="Times New Roman" panose="02020603050405020304" pitchFamily="18" charset="0"/>
                          <a:cs typeface="Arial Narrow" panose="020B0604020202020204" pitchFamily="34" charset="0"/>
                        </a:rPr>
                        <a:t>Protector</a:t>
                      </a:r>
                      <a:endParaRPr lang="en-AU" sz="1800" b="1" i="0" dirty="0">
                        <a:effectLst/>
                        <a:latin typeface="Gill Sans MT" panose="020B0502020104020203" pitchFamily="34" charset="77"/>
                        <a:ea typeface="Times New Roman" panose="02020603050405020304" pitchFamily="18" charset="0"/>
                        <a:cs typeface="Arial Narrow" panose="020B0604020202020204" pitchFamily="34" charset="0"/>
                      </a:endParaRPr>
                    </a:p>
                  </a:txBody>
                  <a:tcPr marL="68580" marR="68580" marT="0" marB="0"/>
                </a:tc>
                <a:tc>
                  <a:txBody>
                    <a:bodyPr/>
                    <a:lstStyle/>
                    <a:p>
                      <a:pPr>
                        <a:lnSpc>
                          <a:spcPct val="100000"/>
                        </a:lnSpc>
                        <a:spcAft>
                          <a:spcPts val="285"/>
                        </a:spcAft>
                      </a:pPr>
                      <a:r>
                        <a:rPr lang="en-US" sz="1800" b="0" i="0" dirty="0">
                          <a:effectLst/>
                          <a:latin typeface="Gill Sans MT" panose="020B0502020104020203" pitchFamily="34" charset="77"/>
                          <a:ea typeface="Times New Roman" panose="02020603050405020304" pitchFamily="18" charset="0"/>
                          <a:cs typeface="Arial Narrow" panose="020B0604020202020204" pitchFamily="34" charset="0"/>
                        </a:rPr>
                        <a:t>Protect travelers and the resources that attract them</a:t>
                      </a:r>
                      <a:endParaRPr lang="en-AU" sz="1800" b="0" i="0" dirty="0">
                        <a:effectLst/>
                        <a:latin typeface="Gill Sans MT" panose="020B0502020104020203" pitchFamily="34" charset="77"/>
                        <a:ea typeface="Times New Roman" panose="02020603050405020304" pitchFamily="18" charset="0"/>
                        <a:cs typeface="Arial Narrow" panose="020B0604020202020204" pitchFamily="34" charset="0"/>
                      </a:endParaRPr>
                    </a:p>
                  </a:txBody>
                  <a:tcPr marL="68580" marR="68580" marT="0" marB="0"/>
                </a:tc>
                <a:extLst>
                  <a:ext uri="{0D108BD9-81ED-4DB2-BD59-A6C34878D82A}">
                    <a16:rowId xmlns:a16="http://schemas.microsoft.com/office/drawing/2014/main" val="10005"/>
                  </a:ext>
                </a:extLst>
              </a:tr>
              <a:tr h="307538">
                <a:tc>
                  <a:txBody>
                    <a:bodyPr/>
                    <a:lstStyle/>
                    <a:p>
                      <a:pPr>
                        <a:lnSpc>
                          <a:spcPct val="100000"/>
                        </a:lnSpc>
                        <a:spcAft>
                          <a:spcPts val="285"/>
                        </a:spcAft>
                      </a:pPr>
                      <a:r>
                        <a:rPr lang="en-US" sz="1800" b="1" i="0" dirty="0">
                          <a:effectLst/>
                          <a:latin typeface="Gill Sans MT" panose="020B0502020104020203" pitchFamily="34" charset="77"/>
                          <a:ea typeface="Times New Roman" panose="02020603050405020304" pitchFamily="18" charset="0"/>
                          <a:cs typeface="Arial Narrow" panose="020B0604020202020204" pitchFamily="34" charset="0"/>
                        </a:rPr>
                        <a:t>Educator</a:t>
                      </a:r>
                      <a:endParaRPr lang="en-AU" sz="1800" b="1" i="0" dirty="0">
                        <a:effectLst/>
                        <a:latin typeface="Gill Sans MT" panose="020B0502020104020203" pitchFamily="34" charset="77"/>
                        <a:ea typeface="Times New Roman" panose="02020603050405020304" pitchFamily="18" charset="0"/>
                        <a:cs typeface="Arial Narrow" panose="020B0604020202020204" pitchFamily="34" charset="0"/>
                      </a:endParaRPr>
                    </a:p>
                  </a:txBody>
                  <a:tcPr marL="68580" marR="68580" marT="0" marB="0"/>
                </a:tc>
                <a:tc>
                  <a:txBody>
                    <a:bodyPr/>
                    <a:lstStyle/>
                    <a:p>
                      <a:pPr>
                        <a:lnSpc>
                          <a:spcPct val="100000"/>
                        </a:lnSpc>
                        <a:spcAft>
                          <a:spcPts val="285"/>
                        </a:spcAft>
                      </a:pPr>
                      <a:r>
                        <a:rPr lang="en-US" sz="1800" b="0" i="0" dirty="0">
                          <a:effectLst/>
                          <a:latin typeface="Gill Sans MT" panose="020B0502020104020203" pitchFamily="34" charset="77"/>
                          <a:ea typeface="Times New Roman" panose="02020603050405020304" pitchFamily="18" charset="0"/>
                          <a:cs typeface="Arial Narrow" panose="020B0604020202020204" pitchFamily="34" charset="0"/>
                        </a:rPr>
                        <a:t>Reveal meanings and understandings of objects, artifacts, landscapes and sites</a:t>
                      </a:r>
                      <a:endParaRPr lang="en-AU" sz="1800" b="0" i="0" dirty="0">
                        <a:effectLst/>
                        <a:latin typeface="Gill Sans MT" panose="020B0502020104020203" pitchFamily="34" charset="77"/>
                        <a:ea typeface="Times New Roman" panose="02020603050405020304" pitchFamily="18" charset="0"/>
                        <a:cs typeface="Arial Narrow" panose="020B0604020202020204" pitchFamily="34" charset="0"/>
                      </a:endParaRPr>
                    </a:p>
                  </a:txBody>
                  <a:tcPr marL="68580" marR="68580" marT="0" marB="0"/>
                </a:tc>
                <a:extLst>
                  <a:ext uri="{0D108BD9-81ED-4DB2-BD59-A6C34878D82A}">
                    <a16:rowId xmlns:a16="http://schemas.microsoft.com/office/drawing/2014/main" val="10006"/>
                  </a:ext>
                </a:extLst>
              </a:tr>
              <a:tr h="307538">
                <a:tc>
                  <a:txBody>
                    <a:bodyPr/>
                    <a:lstStyle/>
                    <a:p>
                      <a:pPr>
                        <a:lnSpc>
                          <a:spcPct val="100000"/>
                        </a:lnSpc>
                        <a:spcAft>
                          <a:spcPts val="285"/>
                        </a:spcAft>
                      </a:pPr>
                      <a:r>
                        <a:rPr lang="en-US" sz="1800" b="1" i="0" dirty="0">
                          <a:effectLst/>
                          <a:latin typeface="Gill Sans MT" panose="020B0502020104020203" pitchFamily="34" charset="77"/>
                          <a:ea typeface="Times New Roman" panose="02020603050405020304" pitchFamily="18" charset="0"/>
                          <a:cs typeface="Arial Narrow" panose="020B0604020202020204" pitchFamily="34" charset="0"/>
                        </a:rPr>
                        <a:t>Substitute</a:t>
                      </a:r>
                      <a:endParaRPr lang="en-AU" sz="1800" b="1" i="0" dirty="0">
                        <a:effectLst/>
                        <a:latin typeface="Gill Sans MT" panose="020B0502020104020203" pitchFamily="34" charset="77"/>
                        <a:ea typeface="Times New Roman" panose="02020603050405020304" pitchFamily="18" charset="0"/>
                        <a:cs typeface="Arial Narrow" panose="020B0604020202020204" pitchFamily="34" charset="0"/>
                      </a:endParaRPr>
                    </a:p>
                  </a:txBody>
                  <a:tcPr marL="68580" marR="68580" marT="0" marB="0"/>
                </a:tc>
                <a:tc>
                  <a:txBody>
                    <a:bodyPr/>
                    <a:lstStyle/>
                    <a:p>
                      <a:pPr>
                        <a:lnSpc>
                          <a:spcPct val="100000"/>
                        </a:lnSpc>
                        <a:spcAft>
                          <a:spcPts val="285"/>
                        </a:spcAft>
                      </a:pPr>
                      <a:r>
                        <a:rPr lang="en-US" sz="1800" b="0" i="0" dirty="0">
                          <a:effectLst/>
                          <a:latin typeface="Gill Sans MT" panose="020B0502020104020203" pitchFamily="34" charset="77"/>
                          <a:ea typeface="Times New Roman" panose="02020603050405020304" pitchFamily="18" charset="0"/>
                          <a:cs typeface="Arial Narrow" panose="020B0604020202020204" pitchFamily="34" charset="0"/>
                        </a:rPr>
                        <a:t>Substitute experiences when resources are threatened, congested or not accessible</a:t>
                      </a:r>
                      <a:endParaRPr lang="en-AU" sz="1800" b="0" i="0" dirty="0">
                        <a:effectLst/>
                        <a:latin typeface="Gill Sans MT" panose="020B0502020104020203" pitchFamily="34" charset="77"/>
                        <a:ea typeface="Times New Roman" panose="02020603050405020304" pitchFamily="18" charset="0"/>
                        <a:cs typeface="Arial Narrow" panose="020B0604020202020204" pitchFamily="34" charset="0"/>
                      </a:endParaRPr>
                    </a:p>
                  </a:txBody>
                  <a:tcPr marL="68580" marR="68580" marT="0" marB="0"/>
                </a:tc>
                <a:extLst>
                  <a:ext uri="{0D108BD9-81ED-4DB2-BD59-A6C34878D82A}">
                    <a16:rowId xmlns:a16="http://schemas.microsoft.com/office/drawing/2014/main" val="10007"/>
                  </a:ext>
                </a:extLst>
              </a:tr>
              <a:tr h="153769">
                <a:tc>
                  <a:txBody>
                    <a:bodyPr/>
                    <a:lstStyle/>
                    <a:p>
                      <a:pPr>
                        <a:lnSpc>
                          <a:spcPct val="100000"/>
                        </a:lnSpc>
                        <a:spcAft>
                          <a:spcPts val="285"/>
                        </a:spcAft>
                      </a:pPr>
                      <a:r>
                        <a:rPr lang="en-US" sz="1800" b="1" i="0" dirty="0">
                          <a:effectLst/>
                          <a:latin typeface="Gill Sans MT" panose="020B0502020104020203" pitchFamily="34" charset="77"/>
                          <a:ea typeface="Times New Roman" panose="02020603050405020304" pitchFamily="18" charset="0"/>
                          <a:cs typeface="Arial Narrow" panose="020B0604020202020204" pitchFamily="34" charset="0"/>
                        </a:rPr>
                        <a:t>Facilitator</a:t>
                      </a:r>
                      <a:endParaRPr lang="en-AU" sz="1800" b="1" i="0" dirty="0">
                        <a:effectLst/>
                        <a:latin typeface="Gill Sans MT" panose="020B0502020104020203" pitchFamily="34" charset="77"/>
                        <a:ea typeface="Times New Roman" panose="02020603050405020304" pitchFamily="18" charset="0"/>
                        <a:cs typeface="Arial Narrow" panose="020B0604020202020204" pitchFamily="34" charset="0"/>
                      </a:endParaRPr>
                    </a:p>
                  </a:txBody>
                  <a:tcPr marL="68580" marR="68580" marT="0" marB="0"/>
                </a:tc>
                <a:tc>
                  <a:txBody>
                    <a:bodyPr/>
                    <a:lstStyle/>
                    <a:p>
                      <a:pPr>
                        <a:lnSpc>
                          <a:spcPct val="100000"/>
                        </a:lnSpc>
                        <a:spcAft>
                          <a:spcPts val="285"/>
                        </a:spcAft>
                      </a:pPr>
                      <a:r>
                        <a:rPr lang="en-US" sz="1800" b="0" i="0" dirty="0">
                          <a:effectLst/>
                          <a:latin typeface="Gill Sans MT" panose="020B0502020104020203" pitchFamily="34" charset="77"/>
                          <a:ea typeface="Times New Roman" panose="02020603050405020304" pitchFamily="18" charset="0"/>
                          <a:cs typeface="Arial Narrow" panose="020B0604020202020204" pitchFamily="34" charset="0"/>
                        </a:rPr>
                        <a:t>A tool for the tourism industry</a:t>
                      </a:r>
                      <a:endParaRPr lang="en-AU" sz="1800" b="0" i="0" dirty="0">
                        <a:effectLst/>
                        <a:latin typeface="Gill Sans MT" panose="020B0502020104020203" pitchFamily="34" charset="77"/>
                        <a:ea typeface="Times New Roman" panose="02020603050405020304" pitchFamily="18" charset="0"/>
                        <a:cs typeface="Arial Narrow" panose="020B0604020202020204" pitchFamily="34" charset="0"/>
                      </a:endParaRPr>
                    </a:p>
                  </a:txBody>
                  <a:tcPr marL="68580" marR="68580" marT="0" marB="0"/>
                </a:tc>
                <a:extLst>
                  <a:ext uri="{0D108BD9-81ED-4DB2-BD59-A6C34878D82A}">
                    <a16:rowId xmlns:a16="http://schemas.microsoft.com/office/drawing/2014/main" val="10008"/>
                  </a:ext>
                </a:extLst>
              </a:tr>
              <a:tr h="153769">
                <a:tc>
                  <a:txBody>
                    <a:bodyPr/>
                    <a:lstStyle/>
                    <a:p>
                      <a:pPr>
                        <a:lnSpc>
                          <a:spcPct val="100000"/>
                        </a:lnSpc>
                        <a:spcAft>
                          <a:spcPts val="285"/>
                        </a:spcAft>
                      </a:pPr>
                      <a:r>
                        <a:rPr lang="en-US" sz="1800" b="1" i="0" dirty="0">
                          <a:effectLst/>
                          <a:latin typeface="Gill Sans MT" panose="020B0502020104020203" pitchFamily="34" charset="77"/>
                          <a:ea typeface="Times New Roman" panose="02020603050405020304" pitchFamily="18" charset="0"/>
                          <a:cs typeface="Arial Narrow" panose="020B0604020202020204" pitchFamily="34" charset="0"/>
                        </a:rPr>
                        <a:t>Reminder</a:t>
                      </a:r>
                      <a:endParaRPr lang="en-AU" sz="1800" b="1" i="0" dirty="0">
                        <a:effectLst/>
                        <a:latin typeface="Gill Sans MT" panose="020B0502020104020203" pitchFamily="34" charset="77"/>
                        <a:ea typeface="Times New Roman" panose="02020603050405020304" pitchFamily="18" charset="0"/>
                        <a:cs typeface="Arial Narrow" panose="020B0604020202020204" pitchFamily="34" charset="0"/>
                      </a:endParaRPr>
                    </a:p>
                  </a:txBody>
                  <a:tcPr marL="68580" marR="68580" marT="0" marB="0"/>
                </a:tc>
                <a:tc>
                  <a:txBody>
                    <a:bodyPr/>
                    <a:lstStyle/>
                    <a:p>
                      <a:pPr>
                        <a:lnSpc>
                          <a:spcPct val="100000"/>
                        </a:lnSpc>
                        <a:spcAft>
                          <a:spcPts val="285"/>
                        </a:spcAft>
                      </a:pPr>
                      <a:r>
                        <a:rPr lang="en-US" sz="1800" b="0" i="0" dirty="0">
                          <a:effectLst/>
                          <a:latin typeface="Gill Sans MT" panose="020B0502020104020203" pitchFamily="34" charset="77"/>
                          <a:ea typeface="Times New Roman" panose="02020603050405020304" pitchFamily="18" charset="0"/>
                          <a:cs typeface="Arial Narrow" panose="020B0604020202020204" pitchFamily="34" charset="0"/>
                        </a:rPr>
                        <a:t>Recording, reflection and sharing of experiences</a:t>
                      </a:r>
                      <a:endParaRPr lang="en-AU" sz="1800" b="0" i="0" dirty="0">
                        <a:effectLst/>
                        <a:latin typeface="Gill Sans MT" panose="020B0502020104020203" pitchFamily="34" charset="77"/>
                        <a:ea typeface="Times New Roman" panose="02020603050405020304" pitchFamily="18" charset="0"/>
                        <a:cs typeface="Arial Narrow" panose="020B0604020202020204" pitchFamily="34" charset="0"/>
                      </a:endParaRPr>
                    </a:p>
                  </a:txBody>
                  <a:tcPr marL="68580" marR="68580" marT="0" marB="0"/>
                </a:tc>
                <a:extLst>
                  <a:ext uri="{0D108BD9-81ED-4DB2-BD59-A6C34878D82A}">
                    <a16:rowId xmlns:a16="http://schemas.microsoft.com/office/drawing/2014/main" val="10009"/>
                  </a:ext>
                </a:extLst>
              </a:tr>
              <a:tr h="307538">
                <a:tc>
                  <a:txBody>
                    <a:bodyPr/>
                    <a:lstStyle/>
                    <a:p>
                      <a:pPr>
                        <a:lnSpc>
                          <a:spcPct val="100000"/>
                        </a:lnSpc>
                        <a:spcAft>
                          <a:spcPts val="285"/>
                        </a:spcAft>
                      </a:pPr>
                      <a:r>
                        <a:rPr lang="en-US" sz="1800" b="1" i="0" dirty="0">
                          <a:effectLst/>
                          <a:latin typeface="Gill Sans MT" panose="020B0502020104020203" pitchFamily="34" charset="77"/>
                          <a:ea typeface="Times New Roman" panose="02020603050405020304" pitchFamily="18" charset="0"/>
                          <a:cs typeface="Arial Narrow" panose="020B0604020202020204" pitchFamily="34" charset="0"/>
                        </a:rPr>
                        <a:t>Destroyer</a:t>
                      </a:r>
                      <a:endParaRPr lang="en-AU" sz="1800" b="1" i="0" dirty="0">
                        <a:effectLst/>
                        <a:latin typeface="Gill Sans MT" panose="020B0502020104020203" pitchFamily="34" charset="77"/>
                        <a:ea typeface="Times New Roman" panose="02020603050405020304" pitchFamily="18" charset="0"/>
                        <a:cs typeface="Arial Narrow" panose="020B0604020202020204" pitchFamily="34" charset="0"/>
                      </a:endParaRPr>
                    </a:p>
                  </a:txBody>
                  <a:tcPr marL="68580" marR="68580" marT="0" marB="0"/>
                </a:tc>
                <a:tc>
                  <a:txBody>
                    <a:bodyPr/>
                    <a:lstStyle/>
                    <a:p>
                      <a:pPr>
                        <a:lnSpc>
                          <a:spcPct val="100000"/>
                        </a:lnSpc>
                        <a:spcAft>
                          <a:spcPts val="285"/>
                        </a:spcAft>
                      </a:pPr>
                      <a:r>
                        <a:rPr lang="en-US" sz="1800" b="0" i="0" dirty="0">
                          <a:effectLst/>
                          <a:latin typeface="Gill Sans MT" panose="020B0502020104020203" pitchFamily="34" charset="77"/>
                          <a:ea typeface="Times New Roman" panose="02020603050405020304" pitchFamily="18" charset="0"/>
                          <a:cs typeface="Arial Narrow" panose="020B0604020202020204" pitchFamily="34" charset="0"/>
                        </a:rPr>
                        <a:t>Negatively impacting the social, environmental and economic well-being of travelers or employees</a:t>
                      </a:r>
                      <a:endParaRPr lang="en-AU" sz="1800" b="0" i="0" dirty="0">
                        <a:effectLst/>
                        <a:latin typeface="Gill Sans MT" panose="020B0502020104020203" pitchFamily="34" charset="77"/>
                        <a:ea typeface="Times New Roman" panose="02020603050405020304" pitchFamily="18" charset="0"/>
                        <a:cs typeface="Arial Narrow" panose="020B0604020202020204" pitchFamily="34" charset="0"/>
                      </a:endParaRPr>
                    </a:p>
                  </a:txBody>
                  <a:tcPr marL="68580" marR="68580" marT="0" marB="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162102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Technology as an Enabler</a:t>
            </a:r>
          </a:p>
        </p:txBody>
      </p:sp>
      <p:sp>
        <p:nvSpPr>
          <p:cNvPr id="2" name="Content Placeholder 1"/>
          <p:cNvSpPr>
            <a:spLocks noGrp="1"/>
          </p:cNvSpPr>
          <p:nvPr>
            <p:ph type="body" sz="quarter" idx="11"/>
          </p:nvPr>
        </p:nvSpPr>
        <p:spPr/>
        <p:txBody>
          <a:bodyPr>
            <a:normAutofit/>
          </a:bodyPr>
          <a:lstStyle/>
          <a:p>
            <a:r>
              <a:rPr lang="en-US" dirty="0"/>
              <a:t>Technology…</a:t>
            </a:r>
          </a:p>
          <a:p>
            <a:pPr lvl="1"/>
            <a:r>
              <a:rPr lang="en-US" dirty="0"/>
              <a:t>stimulates the broader socio-economic conditions for travel</a:t>
            </a:r>
            <a:r>
              <a:rPr lang="en-AU" dirty="0"/>
              <a:t> </a:t>
            </a:r>
          </a:p>
          <a:p>
            <a:pPr lvl="1"/>
            <a:r>
              <a:rPr lang="en-US" dirty="0"/>
              <a:t>increases productivity and relieves workers from mundane tasks</a:t>
            </a:r>
            <a:r>
              <a:rPr lang="en-AU" dirty="0"/>
              <a:t> </a:t>
            </a:r>
          </a:p>
          <a:p>
            <a:pPr lvl="1"/>
            <a:r>
              <a:rPr lang="en-US" dirty="0"/>
              <a:t>enables the movement of travelers</a:t>
            </a:r>
          </a:p>
          <a:p>
            <a:pPr lvl="1"/>
            <a:r>
              <a:rPr lang="en-US" dirty="0"/>
              <a:t>is used extensively in the production and delivery of goods and services</a:t>
            </a:r>
            <a:r>
              <a:rPr lang="en-AU" dirty="0"/>
              <a:t> </a:t>
            </a:r>
          </a:p>
          <a:p>
            <a:pPr lvl="1"/>
            <a:r>
              <a:rPr lang="en-AU" dirty="0"/>
              <a:t>has </a:t>
            </a:r>
            <a:r>
              <a:rPr lang="en-US" dirty="0"/>
              <a:t>provided easy access to travel information</a:t>
            </a:r>
            <a:r>
              <a:rPr lang="en-AU" dirty="0"/>
              <a:t> </a:t>
            </a:r>
            <a:endParaRPr lang="en-US" dirty="0"/>
          </a:p>
        </p:txBody>
      </p:sp>
      <p:sp>
        <p:nvSpPr>
          <p:cNvPr id="4" name="Slide Number Placeholder 3"/>
          <p:cNvSpPr>
            <a:spLocks noGrp="1"/>
          </p:cNvSpPr>
          <p:nvPr>
            <p:ph type="sldNum" sz="quarter" idx="12"/>
          </p:nvPr>
        </p:nvSpPr>
        <p:spPr/>
        <p:txBody>
          <a:bodyPr/>
          <a:lstStyle/>
          <a:p>
            <a:fld id="{FA145648-7FE8-402D-88EC-E9CFE9DCEB83}" type="slidenum">
              <a:rPr lang="en-AU" smtClean="0"/>
              <a:pPr/>
              <a:t>9</a:t>
            </a:fld>
            <a:endParaRPr lang="en-AU"/>
          </a:p>
        </p:txBody>
      </p:sp>
    </p:spTree>
    <p:extLst>
      <p:ext uri="{BB962C8B-B14F-4D97-AF65-F5344CB8AC3E}">
        <p14:creationId xmlns:p14="http://schemas.microsoft.com/office/powerpoint/2010/main" val="3686228457"/>
      </p:ext>
    </p:extLst>
  </p:cSld>
  <p:clrMapOvr>
    <a:masterClrMapping/>
  </p:clrMapOvr>
</p:sld>
</file>

<file path=ppt/theme/theme1.xml><?xml version="1.0" encoding="utf-8"?>
<a:theme xmlns:a="http://schemas.openxmlformats.org/drawingml/2006/main" name="Template">
  <a:themeElements>
    <a:clrScheme name="Custom 5">
      <a:dk1>
        <a:srgbClr val="000000"/>
      </a:dk1>
      <a:lt1>
        <a:srgbClr val="FFFFFF"/>
      </a:lt1>
      <a:dk2>
        <a:srgbClr val="4F271C"/>
      </a:dk2>
      <a:lt2>
        <a:srgbClr val="E7DEC9"/>
      </a:lt2>
      <a:accent1>
        <a:srgbClr val="3891A7"/>
      </a:accent1>
      <a:accent2>
        <a:srgbClr val="FEB80A"/>
      </a:accent2>
      <a:accent3>
        <a:srgbClr val="C32D2E"/>
      </a:accent3>
      <a:accent4>
        <a:srgbClr val="84AA33"/>
      </a:accent4>
      <a:accent5>
        <a:srgbClr val="964305"/>
      </a:accent5>
      <a:accent6>
        <a:srgbClr val="657797"/>
      </a:accent6>
      <a:hlink>
        <a:srgbClr val="8DC765"/>
      </a:hlink>
      <a:folHlink>
        <a:srgbClr val="AA8A1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60000"/>
            <a:lumOff val="40000"/>
          </a:schemeClr>
        </a:solidFill>
        <a:ln>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797774"/>
        </a:dk1>
        <a:lt1>
          <a:srgbClr val="FFFFFF"/>
        </a:lt1>
        <a:dk2>
          <a:srgbClr val="5BBF21"/>
        </a:dk2>
        <a:lt2>
          <a:srgbClr val="000000"/>
        </a:lt2>
        <a:accent1>
          <a:srgbClr val="5BBF21"/>
        </a:accent1>
        <a:accent2>
          <a:srgbClr val="00FFFF"/>
        </a:accent2>
        <a:accent3>
          <a:srgbClr val="FFFFFF"/>
        </a:accent3>
        <a:accent4>
          <a:srgbClr val="666562"/>
        </a:accent4>
        <a:accent5>
          <a:srgbClr val="B5DCAB"/>
        </a:accent5>
        <a:accent6>
          <a:srgbClr val="00E7E7"/>
        </a:accent6>
        <a:hlink>
          <a:srgbClr val="FF0000"/>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386</TotalTime>
  <Words>1150</Words>
  <Application>Microsoft Office PowerPoint</Application>
  <PresentationFormat>On-screen Show (4:3)</PresentationFormat>
  <Paragraphs>235</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Arial Narrow</vt:lpstr>
      <vt:lpstr>Calibri</vt:lpstr>
      <vt:lpstr>Gill Sans MT</vt:lpstr>
      <vt:lpstr>Myriad Pro</vt:lpstr>
      <vt:lpstr>Times New Roman</vt:lpstr>
      <vt:lpstr>Wingdings</vt:lpstr>
      <vt:lpstr>Template</vt:lpstr>
      <vt:lpstr>PowerPoint Presentation</vt:lpstr>
      <vt:lpstr>Chapter 10</vt:lpstr>
      <vt:lpstr>Chapter 10 Learning Objectives</vt:lpstr>
      <vt:lpstr>Key Concepts</vt:lpstr>
      <vt:lpstr>Understanding Attractions</vt:lpstr>
      <vt:lpstr>Attracting Visitors</vt:lpstr>
      <vt:lpstr>FIGURE 9.1 Technology-enabled experience hierarchy.  (Neuhofer et al., 2014)</vt:lpstr>
      <vt:lpstr>Staging Experiences</vt:lpstr>
      <vt:lpstr>Technology as an Enabler</vt:lpstr>
      <vt:lpstr>Technology as a Creator</vt:lpstr>
      <vt:lpstr>Technology as an Attractor</vt:lpstr>
      <vt:lpstr>Technology as an Enhancer</vt:lpstr>
      <vt:lpstr>Technology as a Protector</vt:lpstr>
      <vt:lpstr>Technology as an Educator</vt:lpstr>
      <vt:lpstr>Technology as a Substitute</vt:lpstr>
      <vt:lpstr>Technology as a Facilitator</vt:lpstr>
      <vt:lpstr>Technology as a Reminder</vt:lpstr>
      <vt:lpstr>Technology as a Destroyer</vt:lpstr>
      <vt:lpstr>Managing Visitors</vt:lpstr>
      <vt:lpstr>Discussion Questions</vt:lpstr>
      <vt:lpstr>Discussion Questions</vt:lpstr>
      <vt:lpstr>Useful Websites</vt:lpstr>
      <vt:lpstr>Case Study: Walt Disney Company</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uqpbenck</dc:creator>
  <cp:lastModifiedBy>Leigh-Ann Bard</cp:lastModifiedBy>
  <cp:revision>27</cp:revision>
  <dcterms:created xsi:type="dcterms:W3CDTF">2014-03-11T00:39:50Z</dcterms:created>
  <dcterms:modified xsi:type="dcterms:W3CDTF">2019-07-30T15:21:00Z</dcterms:modified>
</cp:coreProperties>
</file>